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50"/>
  </p:notesMasterIdLst>
  <p:sldIdLst>
    <p:sldId id="264" r:id="rId3"/>
    <p:sldId id="353" r:id="rId4"/>
    <p:sldId id="319" r:id="rId5"/>
    <p:sldId id="290" r:id="rId6"/>
    <p:sldId id="355" r:id="rId7"/>
    <p:sldId id="413" r:id="rId8"/>
    <p:sldId id="391" r:id="rId9"/>
    <p:sldId id="410" r:id="rId10"/>
    <p:sldId id="372" r:id="rId11"/>
    <p:sldId id="389" r:id="rId12"/>
    <p:sldId id="418" r:id="rId13"/>
    <p:sldId id="414" r:id="rId14"/>
    <p:sldId id="394" r:id="rId15"/>
    <p:sldId id="415" r:id="rId16"/>
    <p:sldId id="339" r:id="rId17"/>
    <p:sldId id="397" r:id="rId18"/>
    <p:sldId id="416" r:id="rId19"/>
    <p:sldId id="282" r:id="rId20"/>
    <p:sldId id="403" r:id="rId21"/>
    <p:sldId id="284" r:id="rId22"/>
    <p:sldId id="417" r:id="rId23"/>
    <p:sldId id="412" r:id="rId24"/>
    <p:sldId id="259" r:id="rId25"/>
    <p:sldId id="388" r:id="rId26"/>
    <p:sldId id="374" r:id="rId27"/>
    <p:sldId id="260" r:id="rId28"/>
    <p:sldId id="261" r:id="rId29"/>
    <p:sldId id="409" r:id="rId30"/>
    <p:sldId id="262" r:id="rId31"/>
    <p:sldId id="263" r:id="rId32"/>
    <p:sldId id="361" r:id="rId33"/>
    <p:sldId id="362" r:id="rId34"/>
    <p:sldId id="402" r:id="rId35"/>
    <p:sldId id="363" r:id="rId36"/>
    <p:sldId id="364" r:id="rId37"/>
    <p:sldId id="365" r:id="rId38"/>
    <p:sldId id="366" r:id="rId39"/>
    <p:sldId id="367" r:id="rId40"/>
    <p:sldId id="368" r:id="rId41"/>
    <p:sldId id="369" r:id="rId42"/>
    <p:sldId id="370" r:id="rId43"/>
    <p:sldId id="344" r:id="rId44"/>
    <p:sldId id="357" r:id="rId45"/>
    <p:sldId id="358" r:id="rId46"/>
    <p:sldId id="359" r:id="rId47"/>
    <p:sldId id="360" r:id="rId48"/>
    <p:sldId id="352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D107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7" autoAdjust="0"/>
    <p:restoredTop sz="94966" autoAdjust="0"/>
  </p:normalViewPr>
  <p:slideViewPr>
    <p:cSldViewPr snapToGrid="0">
      <p:cViewPr varScale="1">
        <p:scale>
          <a:sx n="104" d="100"/>
          <a:sy n="104" d="100"/>
        </p:scale>
        <p:origin x="7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49B749-3D59-403E-B6A0-A8D33BB34C59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EE94AA-9E7B-4ECC-A080-735E2CEB5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80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FINISH:</a:t>
            </a:r>
          </a:p>
          <a:p>
            <a:r>
              <a:rPr lang="en-US" dirty="0"/>
              <a:t>-SCRIPT:</a:t>
            </a:r>
          </a:p>
          <a:p>
            <a:r>
              <a:rPr lang="en-US" dirty="0"/>
              <a:t>        -(5)Flow from slide to slide</a:t>
            </a:r>
          </a:p>
          <a:p>
            <a:r>
              <a:rPr lang="en-US" dirty="0"/>
              <a:t>        -(1)PELL vs DROP rework to be more concise and less convoluted</a:t>
            </a:r>
          </a:p>
          <a:p>
            <a:r>
              <a:rPr lang="en-US" dirty="0"/>
              <a:t>        -(3)PELL vs GRAD work</a:t>
            </a:r>
          </a:p>
          <a:p>
            <a:r>
              <a:rPr lang="en-US" dirty="0"/>
              <a:t>        -(2)DEP vs IND work</a:t>
            </a:r>
          </a:p>
          <a:p>
            <a:r>
              <a:rPr lang="en-US" dirty="0"/>
              <a:t>        -(4)Summation slides of take-aways and actionable items</a:t>
            </a:r>
          </a:p>
          <a:p>
            <a:r>
              <a:rPr lang="en-US" dirty="0"/>
              <a:t>        -(6)Ending remark</a:t>
            </a:r>
          </a:p>
          <a:p>
            <a:r>
              <a:rPr lang="en-US" dirty="0"/>
              <a:t>-PowerPoint:</a:t>
            </a:r>
          </a:p>
          <a:p>
            <a:r>
              <a:rPr lang="en-US" dirty="0"/>
              <a:t>        -(4)Make sure statistics are accurate to the findings within the data</a:t>
            </a:r>
          </a:p>
          <a:p>
            <a:r>
              <a:rPr lang="en-US" dirty="0"/>
              <a:t>        -(2)Finish the findings and takeaway lines on each graphical slide</a:t>
            </a:r>
          </a:p>
          <a:p>
            <a:r>
              <a:rPr lang="en-US" dirty="0"/>
              <a:t>        -(3)Put median numbers on the PELL vs GRAD slides under the line</a:t>
            </a:r>
          </a:p>
          <a:p>
            <a:r>
              <a:rPr lang="en-US" dirty="0"/>
              <a:t>        -(5)Animate the changes done to PELL vs GRAD</a:t>
            </a:r>
          </a:p>
          <a:p>
            <a:r>
              <a:rPr lang="en-US" dirty="0"/>
              <a:t>        -(1)Finish filling in the CORRECT summary(KEY INFO) and ACTIONS on the ‘Information is Key’ slide</a:t>
            </a:r>
          </a:p>
          <a:p>
            <a:r>
              <a:rPr lang="en-US" dirty="0"/>
              <a:t>        -(6)Fix any animation errors.</a:t>
            </a:r>
          </a:p>
          <a:p>
            <a:endParaRPr lang="en-US" dirty="0"/>
          </a:p>
          <a:p>
            <a:r>
              <a:rPr lang="en-US" dirty="0"/>
              <a:t>PLACE FINISH SCRIPT SNIPPETS IN THE NOTEBOX AS THEY ARE COMPLETED.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2FDDA2-D307-7D41-8A9B-9D02DEE488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10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71EC9344-2143-4953-84A4-A864BE2B0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found that </a:t>
            </a:r>
            <a:r>
              <a:rPr lang="en-US" dirty="0" err="1"/>
              <a:t>brookings</a:t>
            </a:r>
            <a:r>
              <a:rPr lang="en-US" dirty="0"/>
              <a:t> was correct that majority Pell institutions have a higher default rate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TAKE-AWAY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4-year minority Pell schools had a much higher graduation rate than 4-year majority Pell schools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2-year minority Pell schools acted similar to what we found during drop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089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SUMMARY BULLETS come from red lines.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USER FRIENDLY Hypothesis</a:t>
            </a:r>
          </a:p>
          <a:p>
            <a:endParaRPr lang="en-US" dirty="0"/>
          </a:p>
          <a:p>
            <a:r>
              <a:rPr lang="en-US" dirty="0"/>
              <a:t>Can remove </a:t>
            </a:r>
            <a:r>
              <a:rPr lang="en-US" dirty="0" err="1"/>
              <a:t>ks</a:t>
            </a:r>
            <a:r>
              <a:rPr lang="en-US" dirty="0"/>
              <a:t> logo</a:t>
            </a:r>
          </a:p>
          <a:p>
            <a:endParaRPr lang="en-US" dirty="0"/>
          </a:p>
          <a:p>
            <a:r>
              <a:rPr lang="en-US" dirty="0"/>
              <a:t>The question we are on turn colors.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02C908-BEB0-4D3D-BB8B-71882FEFD0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30219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USER FRIENDLY Hypothesis</a:t>
            </a:r>
          </a:p>
          <a:p>
            <a:endParaRPr lang="en-US" dirty="0"/>
          </a:p>
          <a:p>
            <a:r>
              <a:rPr lang="en-US" dirty="0"/>
              <a:t>Can remove </a:t>
            </a:r>
            <a:r>
              <a:rPr lang="en-US" dirty="0" err="1"/>
              <a:t>ks</a:t>
            </a:r>
            <a:r>
              <a:rPr lang="en-US" dirty="0"/>
              <a:t> logo</a:t>
            </a:r>
          </a:p>
          <a:p>
            <a:endParaRPr lang="en-US" dirty="0"/>
          </a:p>
          <a:p>
            <a:r>
              <a:rPr lang="en-US" dirty="0"/>
              <a:t>The question we are on turn colors.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02C908-BEB0-4D3D-BB8B-71882FEFD0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83334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D10707"/>
                </a:solidFill>
              </a:rPr>
              <a:t>This is confusing. facet apart the types</a:t>
            </a:r>
          </a:p>
          <a:p>
            <a:r>
              <a:rPr lang="en-US" dirty="0">
                <a:solidFill>
                  <a:srgbClr val="D10707"/>
                </a:solidFill>
              </a:rPr>
              <a:t>(4-facet)</a:t>
            </a:r>
          </a:p>
          <a:p>
            <a:r>
              <a:rPr lang="en-US" dirty="0">
                <a:solidFill>
                  <a:srgbClr val="D10707"/>
                </a:solidFill>
              </a:rPr>
              <a:t>GRAD VERSION</a:t>
            </a:r>
          </a:p>
          <a:p>
            <a:r>
              <a:rPr lang="en-US" dirty="0">
                <a:solidFill>
                  <a:srgbClr val="D10707"/>
                </a:solidFill>
              </a:rPr>
              <a:t>MAKE SURE SCRIPT GOES</a:t>
            </a:r>
          </a:p>
          <a:p>
            <a:endParaRPr lang="en-US" dirty="0">
              <a:solidFill>
                <a:srgbClr val="D10707"/>
              </a:solidFill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Majority Pell</a:t>
            </a:r>
          </a:p>
          <a:p>
            <a:endParaRPr lang="en-US" dirty="0"/>
          </a:p>
          <a:p>
            <a:r>
              <a:rPr lang="en-US" dirty="0"/>
              <a:t>When we see two modes, we look for what categorical variable that would explain the two modes. (2-year/4-year)</a:t>
            </a:r>
          </a:p>
          <a:p>
            <a:r>
              <a:rPr lang="en-US" dirty="0"/>
              <a:t>If </a:t>
            </a:r>
            <a:r>
              <a:rPr lang="en-US" dirty="0" err="1"/>
              <a:t>i</a:t>
            </a:r>
            <a:r>
              <a:rPr lang="en-US" dirty="0"/>
              <a:t> was speaking to a 2-year institution I would be </a:t>
            </a:r>
            <a:r>
              <a:rPr lang="en-US" dirty="0" err="1"/>
              <a:t>recomen</a:t>
            </a:r>
            <a:r>
              <a:rPr lang="en-US" dirty="0"/>
              <a:t> the action item about educating their students about the </a:t>
            </a:r>
            <a:r>
              <a:rPr lang="en-US" dirty="0" err="1"/>
              <a:t>pell</a:t>
            </a:r>
            <a:r>
              <a:rPr lang="en-US" dirty="0"/>
              <a:t> grant.</a:t>
            </a:r>
          </a:p>
          <a:p>
            <a:r>
              <a:rPr lang="en-US" dirty="0"/>
              <a:t>Since I am talking to Kennesaw state, which is a 4-year </a:t>
            </a:r>
            <a:r>
              <a:rPr lang="en-US" dirty="0" err="1"/>
              <a:t>inst</a:t>
            </a:r>
            <a:r>
              <a:rPr lang="en-US" dirty="0"/>
              <a:t>, I would recommend that you are better off to have students not drop out already.</a:t>
            </a:r>
          </a:p>
          <a:p>
            <a:endParaRPr lang="en-US" dirty="0"/>
          </a:p>
          <a:p>
            <a:r>
              <a:rPr lang="en-US" dirty="0"/>
              <a:t>Action</a:t>
            </a:r>
          </a:p>
          <a:p>
            <a:r>
              <a:rPr lang="en-US" dirty="0"/>
              <a:t>-Less likely to drop out of school at a 4-year institution vs 2-year </a:t>
            </a:r>
            <a:r>
              <a:rPr lang="en-US" dirty="0" err="1"/>
              <a:t>inst</a:t>
            </a:r>
            <a:endParaRPr lang="en-US" dirty="0"/>
          </a:p>
          <a:p>
            <a:r>
              <a:rPr lang="en-US" dirty="0"/>
              <a:t>-Maybe because 2-year </a:t>
            </a:r>
            <a:r>
              <a:rPr lang="en-US" dirty="0" err="1"/>
              <a:t>inst</a:t>
            </a:r>
            <a:r>
              <a:rPr lang="en-US" dirty="0"/>
              <a:t> have a low </a:t>
            </a:r>
            <a:r>
              <a:rPr lang="en-US" dirty="0" err="1"/>
              <a:t>pell</a:t>
            </a:r>
            <a:r>
              <a:rPr lang="en-US" dirty="0"/>
              <a:t> rate for the reason that their students do not know they are eligible for the Pell grant.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02C908-BEB0-4D3D-BB8B-71882FEFD0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7366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USER FRIENDLY Hypothesis</a:t>
            </a:r>
          </a:p>
          <a:p>
            <a:endParaRPr lang="en-US" dirty="0"/>
          </a:p>
          <a:p>
            <a:r>
              <a:rPr lang="en-US" dirty="0"/>
              <a:t>Can remove </a:t>
            </a:r>
            <a:r>
              <a:rPr lang="en-US" dirty="0" err="1"/>
              <a:t>ks</a:t>
            </a:r>
            <a:r>
              <a:rPr lang="en-US" dirty="0"/>
              <a:t> logo</a:t>
            </a:r>
          </a:p>
          <a:p>
            <a:endParaRPr lang="en-US" dirty="0"/>
          </a:p>
          <a:p>
            <a:r>
              <a:rPr lang="en-US" dirty="0"/>
              <a:t>The question we are on turn colors.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02C908-BEB0-4D3D-BB8B-71882FEFD0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5713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 FRIENDLY Hypothesis</a:t>
            </a:r>
          </a:p>
          <a:p>
            <a:endParaRPr lang="en-US" dirty="0"/>
          </a:p>
          <a:p>
            <a:r>
              <a:rPr lang="en-US" dirty="0"/>
              <a:t>Can remove </a:t>
            </a:r>
            <a:r>
              <a:rPr lang="en-US" dirty="0" err="1"/>
              <a:t>ks</a:t>
            </a:r>
            <a:r>
              <a:rPr lang="en-US" dirty="0"/>
              <a:t> logo</a:t>
            </a:r>
          </a:p>
          <a:p>
            <a:endParaRPr lang="en-US" dirty="0"/>
          </a:p>
          <a:p>
            <a:r>
              <a:rPr lang="en-US" dirty="0"/>
              <a:t>The question we are on turn colors.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02C908-BEB0-4D3D-BB8B-71882FEFD0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69635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SUMMARY BULLETS come from red lines.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USER FRIENDLY Hypothesis</a:t>
            </a:r>
          </a:p>
          <a:p>
            <a:endParaRPr lang="en-US" dirty="0"/>
          </a:p>
          <a:p>
            <a:r>
              <a:rPr lang="en-US" dirty="0"/>
              <a:t>Can remove </a:t>
            </a:r>
            <a:r>
              <a:rPr lang="en-US" dirty="0" err="1"/>
              <a:t>ks</a:t>
            </a:r>
            <a:r>
              <a:rPr lang="en-US" dirty="0"/>
              <a:t> logo</a:t>
            </a:r>
          </a:p>
          <a:p>
            <a:endParaRPr lang="en-US" dirty="0"/>
          </a:p>
          <a:p>
            <a:r>
              <a:rPr lang="en-US" dirty="0"/>
              <a:t>The question we are on turn colors.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02C908-BEB0-4D3D-BB8B-71882FEFD0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67545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USER FRIENDLY Hypothesis</a:t>
            </a:r>
          </a:p>
          <a:p>
            <a:endParaRPr lang="en-US" dirty="0"/>
          </a:p>
          <a:p>
            <a:r>
              <a:rPr lang="en-US" dirty="0"/>
              <a:t>Can remove </a:t>
            </a:r>
            <a:r>
              <a:rPr lang="en-US" dirty="0" err="1"/>
              <a:t>ks</a:t>
            </a:r>
            <a:r>
              <a:rPr lang="en-US" dirty="0"/>
              <a:t> logo</a:t>
            </a:r>
          </a:p>
          <a:p>
            <a:endParaRPr lang="en-US" dirty="0"/>
          </a:p>
          <a:p>
            <a:r>
              <a:rPr lang="en-US" dirty="0"/>
              <a:t>The question we are on turn colors.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02C908-BEB0-4D3D-BB8B-71882FEFD0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13672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1-7: measure success</a:t>
            </a:r>
          </a:p>
          <a:p>
            <a:r>
              <a:rPr lang="en-US" dirty="0"/>
              <a:t>SLIDE 8-n: goes with the drop the mic ending about dependent debt and plus loan debt.</a:t>
            </a:r>
          </a:p>
          <a:p>
            <a:endParaRPr lang="en-US" dirty="0"/>
          </a:p>
          <a:p>
            <a:r>
              <a:rPr lang="en-US" dirty="0"/>
              <a:t>INDY take out more because they have the eligibility.</a:t>
            </a:r>
          </a:p>
          <a:p>
            <a:r>
              <a:rPr lang="en-US" dirty="0"/>
              <a:t>Ind has more debt then dep</a:t>
            </a:r>
          </a:p>
          <a:p>
            <a:endParaRPr lang="en-US" dirty="0"/>
          </a:p>
          <a:p>
            <a:r>
              <a:rPr lang="en-US" dirty="0"/>
              <a:t>At this point I want to tell my story of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Dep students take less than independent.</a:t>
            </a:r>
          </a:p>
          <a:p>
            <a:r>
              <a:rPr lang="en-US" dirty="0"/>
              <a:t>Another part of this story that I will doing research on for the rest of the year as I present on other conference.</a:t>
            </a:r>
          </a:p>
          <a:p>
            <a:r>
              <a:rPr lang="en-US" dirty="0"/>
              <a:t>I will be looking at PLUS loan debt in combination to dependent and </a:t>
            </a:r>
            <a:r>
              <a:rPr lang="en-US" dirty="0" err="1"/>
              <a:t>indepdent</a:t>
            </a:r>
            <a:r>
              <a:rPr lang="en-US" dirty="0"/>
              <a:t> debt.</a:t>
            </a:r>
          </a:p>
          <a:p>
            <a:r>
              <a:rPr lang="en-US" dirty="0"/>
              <a:t>Even from this graphic, one can see that those who are dependent debt take out more than the independent counterparts.</a:t>
            </a:r>
          </a:p>
          <a:p>
            <a:r>
              <a:rPr lang="en-US" dirty="0"/>
              <a:t>One of the things I would counsel everyone here is to educate their friends and those in authority their students, the</a:t>
            </a:r>
          </a:p>
          <a:p>
            <a:r>
              <a:rPr lang="en-US" dirty="0"/>
              <a:t>Implication of being dependent. Their parents can take out PLUS debt which will limit the amount of money the student </a:t>
            </a:r>
          </a:p>
          <a:p>
            <a:r>
              <a:rPr lang="en-US" dirty="0"/>
              <a:t>Can take out. </a:t>
            </a:r>
          </a:p>
          <a:p>
            <a:r>
              <a:rPr lang="en-US" dirty="0"/>
              <a:t>My parents took thousands in PLUS loan debt that prevented me from 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Poor family, qualified for full </a:t>
            </a:r>
            <a:r>
              <a:rPr lang="en-US" dirty="0" err="1"/>
              <a:t>pell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families can take PLUS loans that are supposed to be used for the student's academic progress.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But there is no legal check on the system to ensure these parents are utilizing this loan.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caused me to not be able to afford medical cost, housing issues, and academic stress.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was never counselled on the difference between dependent and independent.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Thus, this topic is very important to me, and I will be continuing to research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Thank you for coming. So that you can make a difference in peoples lives.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Thank you *specific ppl*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**I would like to recognize you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aethnography</a:t>
            </a:r>
            <a:endParaRPr lang="en-US" dirty="0"/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Communicated with Student success services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Slept in ENO at K-Hall to show homelessness.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Continuelly</a:t>
            </a:r>
            <a:r>
              <a:rPr lang="en-US" dirty="0"/>
              <a:t> talked about my situation with this depart.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Food that does not need to be cooked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X is bigger than y meaning the debt x is bigger than </a:t>
            </a:r>
            <a:r>
              <a:rPr lang="en-US" dirty="0" err="1"/>
              <a:t>yx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02C908-BEB0-4D3D-BB8B-71882FEFD0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20053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02C908-BEB0-4D3D-BB8B-71882FEFD0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1361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02C908-BEB0-4D3D-BB8B-71882FEFD0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35696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USER FRIENDLY Hypothesis</a:t>
            </a:r>
          </a:p>
          <a:p>
            <a:endParaRPr lang="en-US" dirty="0"/>
          </a:p>
          <a:p>
            <a:r>
              <a:rPr lang="en-US" dirty="0"/>
              <a:t>Can remove </a:t>
            </a:r>
            <a:r>
              <a:rPr lang="en-US" dirty="0" err="1"/>
              <a:t>ks</a:t>
            </a:r>
            <a:r>
              <a:rPr lang="en-US" dirty="0"/>
              <a:t> logo</a:t>
            </a:r>
          </a:p>
          <a:p>
            <a:endParaRPr lang="en-US" dirty="0"/>
          </a:p>
          <a:p>
            <a:r>
              <a:rPr lang="en-US" dirty="0"/>
              <a:t>The question we are on turn colors.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02C908-BEB0-4D3D-BB8B-71882FEFD0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67187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D10707"/>
                </a:solidFill>
              </a:rPr>
              <a:t>This is confusing. facet apart the types</a:t>
            </a:r>
          </a:p>
          <a:p>
            <a:r>
              <a:rPr lang="en-US" dirty="0">
                <a:solidFill>
                  <a:srgbClr val="D10707"/>
                </a:solidFill>
              </a:rPr>
              <a:t>(4-facet)</a:t>
            </a:r>
          </a:p>
          <a:p>
            <a:r>
              <a:rPr lang="en-US" dirty="0">
                <a:solidFill>
                  <a:srgbClr val="D10707"/>
                </a:solidFill>
              </a:rPr>
              <a:t>GRAD VERSION</a:t>
            </a:r>
          </a:p>
          <a:p>
            <a:r>
              <a:rPr lang="en-US" dirty="0">
                <a:solidFill>
                  <a:srgbClr val="D10707"/>
                </a:solidFill>
              </a:rPr>
              <a:t>MAKE SURE SCRIPT GOES</a:t>
            </a:r>
          </a:p>
          <a:p>
            <a:endParaRPr lang="en-US" dirty="0">
              <a:solidFill>
                <a:srgbClr val="D10707"/>
              </a:solidFill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Majority Pell</a:t>
            </a:r>
          </a:p>
          <a:p>
            <a:endParaRPr lang="en-US" dirty="0"/>
          </a:p>
          <a:p>
            <a:r>
              <a:rPr lang="en-US" dirty="0"/>
              <a:t>When we see two modes, we look for what categorical variable that would explain the two modes. (2-year/4-year)</a:t>
            </a:r>
          </a:p>
          <a:p>
            <a:r>
              <a:rPr lang="en-US" dirty="0"/>
              <a:t>If </a:t>
            </a:r>
            <a:r>
              <a:rPr lang="en-US" dirty="0" err="1"/>
              <a:t>i</a:t>
            </a:r>
            <a:r>
              <a:rPr lang="en-US" dirty="0"/>
              <a:t> was speaking to a 2-year institution I would be </a:t>
            </a:r>
            <a:r>
              <a:rPr lang="en-US" dirty="0" err="1"/>
              <a:t>recomen</a:t>
            </a:r>
            <a:r>
              <a:rPr lang="en-US" dirty="0"/>
              <a:t> the action item about educating their students about the </a:t>
            </a:r>
            <a:r>
              <a:rPr lang="en-US" dirty="0" err="1"/>
              <a:t>pell</a:t>
            </a:r>
            <a:r>
              <a:rPr lang="en-US" dirty="0"/>
              <a:t> grant.</a:t>
            </a:r>
          </a:p>
          <a:p>
            <a:r>
              <a:rPr lang="en-US" dirty="0"/>
              <a:t>Since I am talking to Kennesaw state, which is a 4-year </a:t>
            </a:r>
            <a:r>
              <a:rPr lang="en-US" dirty="0" err="1"/>
              <a:t>inst</a:t>
            </a:r>
            <a:r>
              <a:rPr lang="en-US" dirty="0"/>
              <a:t>, I would recommend that you are better off to have students not drop out already.</a:t>
            </a:r>
          </a:p>
          <a:p>
            <a:endParaRPr lang="en-US" dirty="0"/>
          </a:p>
          <a:p>
            <a:r>
              <a:rPr lang="en-US" dirty="0"/>
              <a:t>Action</a:t>
            </a:r>
          </a:p>
          <a:p>
            <a:r>
              <a:rPr lang="en-US" dirty="0"/>
              <a:t>-Less likely to drop out of school at a 4-year institution vs 2-year </a:t>
            </a:r>
            <a:r>
              <a:rPr lang="en-US" dirty="0" err="1"/>
              <a:t>inst</a:t>
            </a:r>
            <a:endParaRPr lang="en-US" dirty="0"/>
          </a:p>
          <a:p>
            <a:r>
              <a:rPr lang="en-US" dirty="0"/>
              <a:t>-Maybe because 2-year </a:t>
            </a:r>
            <a:r>
              <a:rPr lang="en-US" dirty="0" err="1"/>
              <a:t>inst</a:t>
            </a:r>
            <a:r>
              <a:rPr lang="en-US" dirty="0"/>
              <a:t> have a low </a:t>
            </a:r>
            <a:r>
              <a:rPr lang="en-US" dirty="0" err="1"/>
              <a:t>pell</a:t>
            </a:r>
            <a:r>
              <a:rPr lang="en-US" dirty="0"/>
              <a:t> rate for the reason that their students do not know they are eligible for the Pell grant.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02C908-BEB0-4D3D-BB8B-71882FEFD0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16746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71EC9344-2143-4953-84A4-A864BE2B0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found that </a:t>
            </a:r>
            <a:r>
              <a:rPr lang="en-US" dirty="0" err="1"/>
              <a:t>brookings</a:t>
            </a:r>
            <a:r>
              <a:rPr lang="en-US" dirty="0"/>
              <a:t> was correct that majority Pell institutions have a higher default rate</a:t>
            </a:r>
          </a:p>
        </p:txBody>
      </p:sp>
    </p:spTree>
    <p:extLst>
      <p:ext uri="{BB962C8B-B14F-4D97-AF65-F5344CB8AC3E}">
        <p14:creationId xmlns:p14="http://schemas.microsoft.com/office/powerpoint/2010/main" val="14331655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USER FRIENDLY Hypothesis</a:t>
            </a:r>
          </a:p>
          <a:p>
            <a:endParaRPr lang="en-US" dirty="0"/>
          </a:p>
          <a:p>
            <a:r>
              <a:rPr lang="en-US" dirty="0"/>
              <a:t>Can remove </a:t>
            </a:r>
            <a:r>
              <a:rPr lang="en-US" dirty="0" err="1"/>
              <a:t>ks</a:t>
            </a:r>
            <a:r>
              <a:rPr lang="en-US" dirty="0"/>
              <a:t> logo</a:t>
            </a:r>
          </a:p>
          <a:p>
            <a:endParaRPr lang="en-US" dirty="0"/>
          </a:p>
          <a:p>
            <a:r>
              <a:rPr lang="en-US" dirty="0"/>
              <a:t>The question we are on turn colors.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02C908-BEB0-4D3D-BB8B-71882FEFD0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89562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SUMMARY BULLETS come from red lines.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USER FRIENDLY Hypothesis</a:t>
            </a:r>
          </a:p>
          <a:p>
            <a:endParaRPr lang="en-US" dirty="0"/>
          </a:p>
          <a:p>
            <a:r>
              <a:rPr lang="en-US" dirty="0"/>
              <a:t>Can remove </a:t>
            </a:r>
            <a:r>
              <a:rPr lang="en-US" dirty="0" err="1"/>
              <a:t>ks</a:t>
            </a:r>
            <a:r>
              <a:rPr lang="en-US" dirty="0"/>
              <a:t> logo</a:t>
            </a:r>
          </a:p>
          <a:p>
            <a:endParaRPr lang="en-US" dirty="0"/>
          </a:p>
          <a:p>
            <a:r>
              <a:rPr lang="en-US" dirty="0"/>
              <a:t>The question we are on turn colors.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02C908-BEB0-4D3D-BB8B-71882FEFD0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82548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USER FRIENDLY Hypothesis</a:t>
            </a:r>
          </a:p>
          <a:p>
            <a:endParaRPr lang="en-US" dirty="0"/>
          </a:p>
          <a:p>
            <a:r>
              <a:rPr lang="en-US" dirty="0"/>
              <a:t>Can remove </a:t>
            </a:r>
            <a:r>
              <a:rPr lang="en-US" dirty="0" err="1"/>
              <a:t>ks</a:t>
            </a:r>
            <a:r>
              <a:rPr lang="en-US" dirty="0"/>
              <a:t> logo</a:t>
            </a:r>
          </a:p>
          <a:p>
            <a:endParaRPr lang="en-US" dirty="0"/>
          </a:p>
          <a:p>
            <a:r>
              <a:rPr lang="en-US" dirty="0"/>
              <a:t>The question we are on turn colors.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02C908-BEB0-4D3D-BB8B-71882FEFD0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67249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USER FRIENDLY Hypothesis</a:t>
            </a:r>
          </a:p>
          <a:p>
            <a:endParaRPr lang="en-US" dirty="0"/>
          </a:p>
          <a:p>
            <a:r>
              <a:rPr lang="en-US" dirty="0"/>
              <a:t>Can remove </a:t>
            </a:r>
            <a:r>
              <a:rPr lang="en-US" dirty="0" err="1"/>
              <a:t>ks</a:t>
            </a:r>
            <a:r>
              <a:rPr lang="en-US" dirty="0"/>
              <a:t> logo</a:t>
            </a:r>
          </a:p>
          <a:p>
            <a:endParaRPr lang="en-US" dirty="0"/>
          </a:p>
          <a:p>
            <a:r>
              <a:rPr lang="en-US" dirty="0"/>
              <a:t>The question we are on turn colors.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02C908-BEB0-4D3D-BB8B-71882FEFD0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2982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USER FRIENDLY Hypothesis</a:t>
            </a:r>
          </a:p>
          <a:p>
            <a:endParaRPr lang="en-US" dirty="0"/>
          </a:p>
          <a:p>
            <a:r>
              <a:rPr lang="en-US" dirty="0"/>
              <a:t>Can remove </a:t>
            </a:r>
            <a:r>
              <a:rPr lang="en-US" dirty="0" err="1"/>
              <a:t>ks</a:t>
            </a:r>
            <a:r>
              <a:rPr lang="en-US" dirty="0"/>
              <a:t> logo</a:t>
            </a:r>
          </a:p>
          <a:p>
            <a:endParaRPr lang="en-US" dirty="0"/>
          </a:p>
          <a:p>
            <a:r>
              <a:rPr lang="en-US" dirty="0"/>
              <a:t>The question we are on turn colors.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02C908-BEB0-4D3D-BB8B-71882FEFD0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44681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USER FRIENDLY Hypothesis</a:t>
            </a:r>
          </a:p>
          <a:p>
            <a:endParaRPr lang="en-US" dirty="0"/>
          </a:p>
          <a:p>
            <a:r>
              <a:rPr lang="en-US" dirty="0"/>
              <a:t>Can remove </a:t>
            </a:r>
            <a:r>
              <a:rPr lang="en-US" dirty="0" err="1"/>
              <a:t>ks</a:t>
            </a:r>
            <a:r>
              <a:rPr lang="en-US" dirty="0"/>
              <a:t> logo</a:t>
            </a:r>
          </a:p>
          <a:p>
            <a:endParaRPr lang="en-US" dirty="0"/>
          </a:p>
          <a:p>
            <a:r>
              <a:rPr lang="en-US" dirty="0"/>
              <a:t>The question we are on turn colors.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02C908-BEB0-4D3D-BB8B-71882FEFD0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52179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USER FRIENDLY Hypothesis</a:t>
            </a:r>
          </a:p>
          <a:p>
            <a:endParaRPr lang="en-US" dirty="0"/>
          </a:p>
          <a:p>
            <a:r>
              <a:rPr lang="en-US" dirty="0"/>
              <a:t>Can remove </a:t>
            </a:r>
            <a:r>
              <a:rPr lang="en-US" dirty="0" err="1"/>
              <a:t>ks</a:t>
            </a:r>
            <a:r>
              <a:rPr lang="en-US" dirty="0"/>
              <a:t> logo</a:t>
            </a:r>
          </a:p>
          <a:p>
            <a:endParaRPr lang="en-US" dirty="0"/>
          </a:p>
          <a:p>
            <a:r>
              <a:rPr lang="en-US" dirty="0"/>
              <a:t>The question we are on turn colors.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02C908-BEB0-4D3D-BB8B-71882FEFD0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5594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SCRIPT [MOTIVATION]</a:t>
            </a:r>
          </a:p>
          <a:p>
            <a:r>
              <a:rPr lang="en-US" dirty="0"/>
              <a:t>To receive the maximum </a:t>
            </a:r>
            <a:r>
              <a:rPr lang="en-US" dirty="0" err="1"/>
              <a:t>pell</a:t>
            </a:r>
            <a:r>
              <a:rPr lang="en-US" dirty="0"/>
              <a:t> grant of 6000 their family needs to make less than or equal to ***. </a:t>
            </a:r>
          </a:p>
          <a:p>
            <a:r>
              <a:rPr lang="en-US" dirty="0"/>
              <a:t>This may sound like a lot of money, but it is not enough. I know this because it was my situation. </a:t>
            </a:r>
          </a:p>
          <a:p>
            <a:r>
              <a:rPr lang="en-US" dirty="0"/>
              <a:t>This is important to leave a legacy of research to help </a:t>
            </a:r>
            <a:r>
              <a:rPr lang="en-US" dirty="0" err="1"/>
              <a:t>pell</a:t>
            </a:r>
            <a:r>
              <a:rPr lang="en-US" dirty="0"/>
              <a:t> recipients benefit from knowledge I have gained and my research.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 researched what things institutions can do to help Pell recipients succeed after graduation in paying off their loans in addition to the Pell grant.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02C908-BEB0-4D3D-BB8B-71882FEFD0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41333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USER FRIENDLY Hypothesis</a:t>
            </a:r>
          </a:p>
          <a:p>
            <a:endParaRPr lang="en-US" dirty="0"/>
          </a:p>
          <a:p>
            <a:r>
              <a:rPr lang="en-US" dirty="0"/>
              <a:t>Can remove </a:t>
            </a:r>
            <a:r>
              <a:rPr lang="en-US" dirty="0" err="1"/>
              <a:t>ks</a:t>
            </a:r>
            <a:r>
              <a:rPr lang="en-US" dirty="0"/>
              <a:t> logo</a:t>
            </a:r>
          </a:p>
          <a:p>
            <a:endParaRPr lang="en-US" dirty="0"/>
          </a:p>
          <a:p>
            <a:r>
              <a:rPr lang="en-US" dirty="0"/>
              <a:t>The question we are on turn colors.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02C908-BEB0-4D3D-BB8B-71882FEFD0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2349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02C908-BEB0-4D3D-BB8B-71882FEFD0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6997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02C908-BEB0-4D3D-BB8B-71882FEFD0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623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USER FRIENDLY Hypothesis</a:t>
            </a:r>
          </a:p>
          <a:p>
            <a:endParaRPr lang="en-US" dirty="0"/>
          </a:p>
          <a:p>
            <a:r>
              <a:rPr lang="en-US" dirty="0"/>
              <a:t>Can remove </a:t>
            </a:r>
            <a:r>
              <a:rPr lang="en-US" dirty="0" err="1"/>
              <a:t>ks</a:t>
            </a:r>
            <a:r>
              <a:rPr lang="en-US" dirty="0"/>
              <a:t> logo</a:t>
            </a:r>
          </a:p>
          <a:p>
            <a:endParaRPr lang="en-US" dirty="0"/>
          </a:p>
          <a:p>
            <a:r>
              <a:rPr lang="en-US" dirty="0"/>
              <a:t>The question we are on turn colors.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02C908-BEB0-4D3D-BB8B-71882FEFD0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5950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71EC9344-2143-4953-84A4-A864BE2B0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found that </a:t>
            </a:r>
            <a:r>
              <a:rPr lang="en-US" dirty="0" err="1"/>
              <a:t>brookings</a:t>
            </a:r>
            <a:r>
              <a:rPr lang="en-US" dirty="0"/>
              <a:t> was correct that majority Pell institutions have a higher default rate</a:t>
            </a:r>
          </a:p>
        </p:txBody>
      </p:sp>
    </p:spTree>
    <p:extLst>
      <p:ext uri="{BB962C8B-B14F-4D97-AF65-F5344CB8AC3E}">
        <p14:creationId xmlns:p14="http://schemas.microsoft.com/office/powerpoint/2010/main" val="956919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USER FRIENDLY Hypothesis</a:t>
            </a:r>
          </a:p>
          <a:p>
            <a:endParaRPr lang="en-US" dirty="0"/>
          </a:p>
          <a:p>
            <a:r>
              <a:rPr lang="en-US" dirty="0"/>
              <a:t>Can remove </a:t>
            </a:r>
            <a:r>
              <a:rPr lang="en-US" dirty="0" err="1"/>
              <a:t>ks</a:t>
            </a:r>
            <a:r>
              <a:rPr lang="en-US" dirty="0"/>
              <a:t> logo</a:t>
            </a:r>
          </a:p>
          <a:p>
            <a:endParaRPr lang="en-US" dirty="0"/>
          </a:p>
          <a:p>
            <a:r>
              <a:rPr lang="en-US" dirty="0"/>
              <a:t>The question we are on turn colors.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02C908-BEB0-4D3D-BB8B-71882FEFD0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649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71EC9344-2143-4953-84A4-A864BE2B0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found that </a:t>
            </a:r>
            <a:r>
              <a:rPr lang="en-US" dirty="0" err="1"/>
              <a:t>brookings</a:t>
            </a:r>
            <a:r>
              <a:rPr lang="en-US" dirty="0"/>
              <a:t> was correct that majority Pell institutions have a higher default rate</a:t>
            </a:r>
          </a:p>
        </p:txBody>
      </p:sp>
    </p:spTree>
    <p:extLst>
      <p:ext uri="{BB962C8B-B14F-4D97-AF65-F5344CB8AC3E}">
        <p14:creationId xmlns:p14="http://schemas.microsoft.com/office/powerpoint/2010/main" val="2951885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D8EB-8306-401E-BBBD-CED1D0BBA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9D5BCC-BEE6-4779-AA54-3A181BA6A9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3E99B-502E-4345-890B-33C5A13CF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8B397-5CC7-4384-B303-D337F69C86F3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C45885-9780-41C2-836D-92C0974B7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49997-A867-468B-AA9A-57C77FF1B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3E827-5389-4EB8-9B4B-F2F90368C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424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4CDEF-74B2-4A69-9BB1-4BD982153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527E7F-927E-4E20-96CF-6D709F37F4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64C63-CA36-42EF-80AB-FE5FB3137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8B397-5CC7-4384-B303-D337F69C86F3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5F5CC2-B8A7-4816-BA2C-0F3D8AE66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60415-FE36-42B4-8E5F-0F25E147F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3E827-5389-4EB8-9B4B-F2F90368C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10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1F45FF-73B8-4F0B-BD33-9F18DAD8E5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4AA668-D0A0-4A42-B6E1-BC06842BF1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35794-4CFD-467A-960A-AF14CA064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8B397-5CC7-4384-B303-D337F69C86F3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97DF8-1E1C-44DD-B283-7F56C8C84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71310-AB6C-478E-814E-59EEE9BC0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3E827-5389-4EB8-9B4B-F2F90368C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32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E29F9D3-1631-574E-B794-15810466C68F}"/>
              </a:ext>
            </a:extLst>
          </p:cNvPr>
          <p:cNvSpPr/>
          <p:nvPr/>
        </p:nvSpPr>
        <p:spPr>
          <a:xfrm>
            <a:off x="6039681" y="0"/>
            <a:ext cx="52652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5C32C3-0E38-EF40-8753-699E473F02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356227-D7D4-F943-AFB2-F20F8B424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818" y="1983146"/>
            <a:ext cx="2853911" cy="289171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C0DF3D-F69D-9941-B6AB-0FDADE794E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13550" y="2964400"/>
            <a:ext cx="4660900" cy="5127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1DA1688-B217-4843-B0D0-29E1D20281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13550" y="3477161"/>
            <a:ext cx="4660900" cy="5127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078514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9982E9-2715-D941-B379-71A97DB17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902" r="1168" b="21932"/>
          <a:stretch/>
        </p:blipFill>
        <p:spPr>
          <a:xfrm>
            <a:off x="-1" y="6311590"/>
            <a:ext cx="12192001" cy="565634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0C39C82-22A6-0A45-B0AE-051068866D21}"/>
              </a:ext>
            </a:extLst>
          </p:cNvPr>
          <p:cNvCxnSpPr>
            <a:cxnSpLocks/>
          </p:cNvCxnSpPr>
          <p:nvPr userDrawn="1"/>
        </p:nvCxnSpPr>
        <p:spPr>
          <a:xfrm>
            <a:off x="-1" y="6311590"/>
            <a:ext cx="1219200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FA6151DA-0E50-3747-B88F-29F646B314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096" y="35461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8378D0F-E7EF-4A4B-83B1-DE987880935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33425" y="2217738"/>
            <a:ext cx="10355263" cy="3752850"/>
          </a:xfrm>
          <a:prstGeom prst="rect">
            <a:avLst/>
          </a:prstGeom>
        </p:spPr>
        <p:txBody>
          <a:bodyPr/>
          <a:lstStyle>
            <a:lvl1pPr>
              <a:buClr>
                <a:srgbClr val="F7BF32"/>
              </a:buClr>
              <a:defRPr b="0" i="0">
                <a:latin typeface="Avenir Medium" panose="02000503020000020003" pitchFamily="2" charset="0"/>
              </a:defRPr>
            </a:lvl1pPr>
            <a:lvl2pPr>
              <a:buClr>
                <a:srgbClr val="F7BF32"/>
              </a:buClr>
              <a:defRPr b="0" i="0">
                <a:latin typeface="Avenir" panose="02000503020000020003" pitchFamily="2" charset="0"/>
              </a:defRPr>
            </a:lvl2pPr>
            <a:lvl3pPr>
              <a:buClr>
                <a:srgbClr val="F7BF32"/>
              </a:buClr>
              <a:defRPr b="0" i="0">
                <a:latin typeface="Avenir" panose="02000503020000020003" pitchFamily="2" charset="0"/>
              </a:defRPr>
            </a:lvl3pPr>
            <a:lvl4pPr>
              <a:buClr>
                <a:srgbClr val="F7BF32"/>
              </a:buClr>
              <a:defRPr b="0" i="0">
                <a:latin typeface="Avenir" panose="02000503020000020003" pitchFamily="2" charset="0"/>
              </a:defRPr>
            </a:lvl4pPr>
            <a:lvl5pPr>
              <a:buClr>
                <a:srgbClr val="F7BF32"/>
              </a:buClr>
              <a:defRPr b="0" i="0">
                <a:latin typeface="Avenir" panose="02000503020000020003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87227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2A47E-CF88-4D17-9BFE-855681831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D27314-C515-4383-A557-74E7C11B50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3C1DA-1D04-4936-89F7-AEA82F6E1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0DDF8-935F-45A5-917D-53D327DC3ED4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E9A71-2841-4268-9D51-7E0FF324C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35BAA-20BC-404C-A393-C82F03FE1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69E37-A34B-4287-81FD-F59D42536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423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3E2CB-8683-4181-A5B2-0E10B1880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3DB7E-FDC5-4711-B612-AB617DFD7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529F3-9BEF-4F16-91B8-936207A06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0DDF8-935F-45A5-917D-53D327DC3ED4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6EFE7-87F3-476C-BCBA-21C89D597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43508-2E39-4694-92BD-B4A785EA9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69E37-A34B-4287-81FD-F59D42536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8270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5E0FC-DC4B-43CD-8623-91B1070D5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8D0A8-9DFC-4AFC-BBAD-63DDE3F7A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F33D6-8F8F-4414-9285-8B7DD3E56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0DDF8-935F-45A5-917D-53D327DC3ED4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A775F-E6CA-43CD-B7CF-807E3B7DD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A8611-E2CD-4134-AB68-1739E8C5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69E37-A34B-4287-81FD-F59D42536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872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E51E9-EFB7-4C2B-82C3-B3C41AED0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4EA70-B351-45A9-AF31-A6F92F7FA0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D72ED0-8DB2-413E-A852-93DCB5CB03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E8A157-48A7-4C43-A63C-D2C893D6D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0DDF8-935F-45A5-917D-53D327DC3ED4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A89A03-3B47-4CAD-93BA-62650A703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D4488-AC44-4EEE-BADB-4B5B43475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69E37-A34B-4287-81FD-F59D42536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8373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FFCB3-8DDE-416F-B16C-D70391AA3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82626-5EBA-4C76-BAEF-51461AB0F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CA97E7-F74B-4BBA-A416-8329EAAC33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EF32B9-DA39-4849-997F-52EB182167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F521D1-2DA6-4FD2-9260-A9EA0CA88F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D7BFD6-A6DC-4EF6-A176-62BAD9125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0DDF8-935F-45A5-917D-53D327DC3ED4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051696-D7CC-4C44-AE9B-ABBA12708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E9E1A5-08FD-4CB6-9895-BCB0E273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69E37-A34B-4287-81FD-F59D42536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4086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F55EA-7220-4945-84D2-847266B9E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3EBDAA-F902-4F68-BAA7-45C88CA96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0DDF8-935F-45A5-917D-53D327DC3ED4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2F895A-9BC3-4CBA-A4D5-A2D5C6DDF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A8769D-4240-41AA-AB30-AD3117E1D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69E37-A34B-4287-81FD-F59D42536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945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7FC74-0D43-4EC6-8D56-D82EDF42C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64DDE-2596-4497-82F1-1912FC856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09239-50EE-45F3-BE16-50022A877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8B397-5CC7-4384-B303-D337F69C86F3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6EA2B-4DCC-4E60-BE28-81BC38318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DEE5D-0109-4EA0-A7E0-F2144E2B3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3E827-5389-4EB8-9B4B-F2F90368C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6924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321232-F5DF-41CA-BDAA-B82F292F2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0DDF8-935F-45A5-917D-53D327DC3ED4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A3FF3-BAB8-44D3-B3F7-7F9A75F6B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7CB65-882E-4598-9B01-62A9B4813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69E37-A34B-4287-81FD-F59D42536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181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3D21C-FACC-459C-A174-46642635D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6E38C-3954-45DC-8F58-260C3F898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7BA3DA-04BE-489A-9EAE-ECA4589B4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5BE0C9-DA37-4121-AB1C-5B4044364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0DDF8-935F-45A5-917D-53D327DC3ED4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1163F6-2EC2-413E-BCC4-EE5C5D2E4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70AB5F-EEE0-422E-8303-75FCED23F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69E37-A34B-4287-81FD-F59D42536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923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29AAF-F5B7-490C-AA45-63A0DD1DA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D9633B-CE7E-4A18-A02A-E8A8C7C14B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3E5B50-2BBD-4772-B46B-55411D2F6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DD7E2B-FBF1-400C-8318-3412B0A4A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0DDF8-935F-45A5-917D-53D327DC3ED4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63DDDE-B99D-4A13-828E-F26C7CC25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A220ED-E831-4340-8884-128E6DFF7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69E37-A34B-4287-81FD-F59D42536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654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2B867-3425-4B70-AB7B-F6019CA30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CA91C8-5BEF-451E-8B5B-AC22D66549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70D6D-A06B-4ECD-834F-8B82978DD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0DDF8-935F-45A5-917D-53D327DC3ED4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8243D-66A2-4191-8411-18EDCBA80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789B2-4804-42D9-8BFC-F2FF2AB59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69E37-A34B-4287-81FD-F59D42536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23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BB7ADC-4871-4BFA-8A02-C8216E8384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8702F9-279F-41D4-BD94-40CB6C6314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D5AEE-F388-466F-AC5B-529EAD1E2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0DDF8-935F-45A5-917D-53D327DC3ED4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63AE2-5563-46EC-B6BD-C299DA3AA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F2BA13-7B2A-4652-9DEC-E78A32DB9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69E37-A34B-4287-81FD-F59D42536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3519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E29F9D3-1631-574E-B794-15810466C68F}"/>
              </a:ext>
            </a:extLst>
          </p:cNvPr>
          <p:cNvSpPr/>
          <p:nvPr/>
        </p:nvSpPr>
        <p:spPr>
          <a:xfrm>
            <a:off x="6039681" y="0"/>
            <a:ext cx="52652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5C32C3-0E38-EF40-8753-699E473F02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356227-D7D4-F943-AFB2-F20F8B424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818" y="1983146"/>
            <a:ext cx="2853911" cy="289171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C0DF3D-F69D-9941-B6AB-0FDADE794E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13550" y="2964400"/>
            <a:ext cx="4660900" cy="5127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1DA1688-B217-4843-B0D0-29E1D20281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13550" y="3477161"/>
            <a:ext cx="4660900" cy="5127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7209115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9982E9-2715-D941-B379-71A97DB17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902" r="1168" b="21932"/>
          <a:stretch/>
        </p:blipFill>
        <p:spPr>
          <a:xfrm>
            <a:off x="-1" y="6311590"/>
            <a:ext cx="12192001" cy="565634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0C39C82-22A6-0A45-B0AE-051068866D21}"/>
              </a:ext>
            </a:extLst>
          </p:cNvPr>
          <p:cNvCxnSpPr>
            <a:cxnSpLocks/>
          </p:cNvCxnSpPr>
          <p:nvPr userDrawn="1"/>
        </p:nvCxnSpPr>
        <p:spPr>
          <a:xfrm>
            <a:off x="-1" y="6311590"/>
            <a:ext cx="1219200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FA6151DA-0E50-3747-B88F-29F646B314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096" y="35461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8378D0F-E7EF-4A4B-83B1-DE987880935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33425" y="2217738"/>
            <a:ext cx="10355263" cy="3752850"/>
          </a:xfrm>
          <a:prstGeom prst="rect">
            <a:avLst/>
          </a:prstGeom>
        </p:spPr>
        <p:txBody>
          <a:bodyPr/>
          <a:lstStyle>
            <a:lvl1pPr>
              <a:buClr>
                <a:srgbClr val="F7BF32"/>
              </a:buClr>
              <a:defRPr b="0" i="0">
                <a:latin typeface="Avenir Medium" panose="02000503020000020003" pitchFamily="2" charset="0"/>
              </a:defRPr>
            </a:lvl1pPr>
            <a:lvl2pPr>
              <a:buClr>
                <a:srgbClr val="F7BF32"/>
              </a:buClr>
              <a:defRPr b="0" i="0">
                <a:latin typeface="Avenir" panose="02000503020000020003" pitchFamily="2" charset="0"/>
              </a:defRPr>
            </a:lvl2pPr>
            <a:lvl3pPr>
              <a:buClr>
                <a:srgbClr val="F7BF32"/>
              </a:buClr>
              <a:defRPr b="0" i="0">
                <a:latin typeface="Avenir" panose="02000503020000020003" pitchFamily="2" charset="0"/>
              </a:defRPr>
            </a:lvl3pPr>
            <a:lvl4pPr>
              <a:buClr>
                <a:srgbClr val="F7BF32"/>
              </a:buClr>
              <a:defRPr b="0" i="0">
                <a:latin typeface="Avenir" panose="02000503020000020003" pitchFamily="2" charset="0"/>
              </a:defRPr>
            </a:lvl4pPr>
            <a:lvl5pPr>
              <a:buClr>
                <a:srgbClr val="F7BF32"/>
              </a:buClr>
              <a:defRPr b="0" i="0">
                <a:latin typeface="Avenir" panose="02000503020000020003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2808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0F34B-23BC-44AA-A860-46BE8B060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0D151-367F-4DB6-B269-B7425BA9A9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5A283-8781-41CB-95CD-3504CE9BF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8B397-5CC7-4384-B303-D337F69C86F3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69D39-FED4-4A90-A573-E65E57365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BBB1C-91C6-4BDF-A3F3-7DE612B30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3E827-5389-4EB8-9B4B-F2F90368C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07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9C0E9-8D6A-4B57-AF0B-C9ABFCF32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29CCC-AFB2-4FBE-958C-6BB1032DC2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382581-EDAE-479B-A3B8-C3B9C6C7F8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ED1106-75EF-4922-A202-76C907E5B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8B397-5CC7-4384-B303-D337F69C86F3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566EFA-2FE5-409D-9DEC-2D13552FA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E9C19E-932E-407F-A955-8A12B92E3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3E827-5389-4EB8-9B4B-F2F90368C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372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9B8C8-FBB4-4D54-BFE9-13627A590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58F4C0-0B4D-459F-8FAD-AB3209D82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D0D217-E587-49A7-A3AB-271C8A5E7E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D3EEC0-A1F7-4DF6-9FDC-53D41BA256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E92F68-9943-4270-B221-6073967874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68F1E6-82F5-41F2-A3F9-BEBBDDDE9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8B397-5CC7-4384-B303-D337F69C86F3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DA0F7F-C244-4CC1-A08A-26FA9FADA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331EA-DBB7-470D-8B76-08D4B4EDA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3E827-5389-4EB8-9B4B-F2F90368C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21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ACBD2-56F7-4BB4-AB92-6A23F4EC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3D63D5-74F0-4FD1-8E5F-A99C6439F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8B397-5CC7-4384-B303-D337F69C86F3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9056BA-E7B5-4155-A669-A84B7EEE4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A5E0F-BF24-4ADE-B705-8673623C2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3E827-5389-4EB8-9B4B-F2F90368C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136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184A7B-659C-4B48-8E7D-5EDE44771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8B397-5CC7-4384-B303-D337F69C86F3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5841B1-56D8-455B-85CE-AE9F79CD7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ED37AF-4ECD-411B-AB4A-C2D7D2DE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3E827-5389-4EB8-9B4B-F2F90368C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149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D398B-EF06-4433-AE0E-543D1A535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CA757-3247-4AB0-89AB-43F22CBF7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F85403-2849-41FA-A25D-A94E311CD6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1C258D-DB26-4164-A75B-AA7A8362A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8B397-5CC7-4384-B303-D337F69C86F3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CAB04E-A0E7-4AC4-826D-F454B5E3B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5634E6-89B9-4296-99BD-C075AF621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3E827-5389-4EB8-9B4B-F2F90368C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862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F5DA9-9F55-4EAA-A6B2-57C544440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E5D87A-4C04-49F3-84D9-5207E5383A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5E4307-6BC4-4256-B66F-DD753C2B19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0B6058-DA87-471D-9290-5B27D6F9B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8B397-5CC7-4384-B303-D337F69C86F3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1A1D5B-7F32-4AF8-A850-FC7962EF3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32A117-358B-4344-8DD8-A2E697E2E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3E827-5389-4EB8-9B4B-F2F90368C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158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CDEE4F-78D8-4633-8CD8-407314B46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F348E0-399E-443F-9446-29B2FB056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44F48-C22E-4C57-8A42-41A842B251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8B397-5CC7-4384-B303-D337F69C86F3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E8B43-7B15-43ED-8A7D-B7ED10511F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6F532-6364-4AF8-8DD4-EE10BA0C7E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23E827-5389-4EB8-9B4B-F2F90368C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272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6D930F-3480-404D-AEAF-9A7FDF934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C5C65-630B-42E5-99C5-69E3E7B9F6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8939D-89B6-4D07-A838-3959EFCFEB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0DDF8-935F-45A5-917D-53D327DC3ED4}" type="datetimeFigureOut">
              <a:rPr lang="en-US" smtClean="0"/>
              <a:t>4/29/2021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BFC24-0A0C-4206-A0AE-C9618DDA0F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DFBBC-4579-4ED1-83FE-0BC7453F07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069E37-A34B-4287-81FD-F59D42536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142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microsoft.com/office/2017/06/relationships/model3d" Target="../media/model3d1.glb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microsoft.com/office/2017/06/relationships/model3d" Target="../media/model3d1.glb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microsoft.com/office/2017/06/relationships/model3d" Target="../media/model3d1.glb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hyperlink" Target="mailto:kwest41@students.kennesaw.edu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jpe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4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microsoft.com/office/2017/06/relationships/model3d" Target="../media/model3d1.glb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7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microsoft.com/office/2017/06/relationships/model3d" Target="../media/model3d1.glb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microsoft.com/office/2017/06/relationships/model3d" Target="../media/model3d1.glb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microsoft.com/office/2017/06/relationships/model3d" Target="../media/model3d1.glb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microsoft.com/office/2017/06/relationships/model3d" Target="../media/model3d1.glb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microsoft.com/office/2017/06/relationships/model3d" Target="../media/model3d1.glb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microsoft.com/office/2017/06/relationships/model3d" Target="../media/model3d1.glb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microsoft.com/office/2017/06/relationships/model3d" Target="../media/model3d1.glb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microsoft.com/office/2017/06/relationships/model3d" Target="../media/model3d1.glb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microsoft.com/office/2017/06/relationships/model3d" Target="../media/model3d1.glb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7171B0-B649-7145-AD15-573647914E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36" y="204556"/>
            <a:ext cx="5659281" cy="1294543"/>
          </a:xfrm>
        </p:spPr>
        <p:txBody>
          <a:bodyPr>
            <a:noAutofit/>
          </a:bodyPr>
          <a:lstStyle/>
          <a:p>
            <a:r>
              <a:rPr lang="en-US" sz="3200" dirty="0">
                <a:effectLst/>
                <a:latin typeface="Gulim" panose="020B0503020000020004" pitchFamily="34" charset="-127"/>
                <a:ea typeface="Gulim" panose="020B0503020000020004" pitchFamily="34" charset="-127"/>
                <a:cs typeface="Times New Roman" panose="02020603050405020304" pitchFamily="18" charset="0"/>
              </a:rPr>
              <a:t>Access to Higher Education: </a:t>
            </a:r>
          </a:p>
          <a:p>
            <a:r>
              <a:rPr lang="en-US" sz="3200" dirty="0">
                <a:effectLst/>
                <a:latin typeface="Gulim" panose="020B0503020000020004" pitchFamily="34" charset="-127"/>
                <a:ea typeface="Gulim" panose="020B0503020000020004" pitchFamily="34" charset="-127"/>
                <a:cs typeface="Times New Roman" panose="02020603050405020304" pitchFamily="18" charset="0"/>
              </a:rPr>
              <a:t>Do schools “grant” success?</a:t>
            </a:r>
            <a:endParaRPr lang="en-US" sz="3200" dirty="0">
              <a:latin typeface="Gulim" panose="020B0503020000020004" pitchFamily="34" charset="-127"/>
              <a:ea typeface="Gulim" panose="020B0503020000020004" pitchFamily="34" charset="-12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0C477-1C02-2D4A-8EE3-754FD6D054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99027" y="5586252"/>
            <a:ext cx="4660900" cy="2543495"/>
          </a:xfrm>
        </p:spPr>
        <p:txBody>
          <a:bodyPr>
            <a:normAutofit/>
          </a:bodyPr>
          <a:lstStyle/>
          <a:p>
            <a:pPr algn="ctr"/>
            <a:r>
              <a:rPr lang="en-US" sz="2400" b="0" dirty="0"/>
              <a:t>Research Advisor: </a:t>
            </a:r>
          </a:p>
          <a:p>
            <a:pPr algn="ctr"/>
            <a:r>
              <a:rPr lang="en-US" sz="2400" b="0" dirty="0"/>
              <a:t>Professor Susan Mathews Hardy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317256-F810-4812-ADE4-55C0B2976ADE}"/>
              </a:ext>
            </a:extLst>
          </p:cNvPr>
          <p:cNvSpPr txBox="1"/>
          <p:nvPr/>
        </p:nvSpPr>
        <p:spPr>
          <a:xfrm>
            <a:off x="7701371" y="1613805"/>
            <a:ext cx="3082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Nathaniel Jones</a:t>
            </a:r>
          </a:p>
        </p:txBody>
      </p:sp>
      <p:pic>
        <p:nvPicPr>
          <p:cNvPr id="8" name="Picture 7" descr="A smiling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DEEBC23E-860C-42DF-ACD1-0EADC6783E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9" t="13883" r="16385" b="18340"/>
          <a:stretch/>
        </p:blipFill>
        <p:spPr>
          <a:xfrm>
            <a:off x="8373241" y="2338405"/>
            <a:ext cx="1512472" cy="1723891"/>
          </a:xfrm>
          <a:prstGeom prst="rect">
            <a:avLst/>
          </a:prstGeom>
        </p:spPr>
      </p:pic>
      <p:pic>
        <p:nvPicPr>
          <p:cNvPr id="14" name="Picture 13" descr="Qr code&#10;&#10;Description automatically generated">
            <a:extLst>
              <a:ext uri="{FF2B5EF4-FFF2-40B4-BE49-F238E27FC236}">
                <a16:creationId xmlns:a16="http://schemas.microsoft.com/office/drawing/2014/main" id="{D53C980E-0E46-4863-8C68-952DAA7E6B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3" t="44078" r="21717" b="12659"/>
          <a:stretch/>
        </p:blipFill>
        <p:spPr>
          <a:xfrm>
            <a:off x="4485604" y="5605898"/>
            <a:ext cx="1138265" cy="11373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622FFB-155E-4B6F-A47F-9EBB5F67FDD0}"/>
              </a:ext>
            </a:extLst>
          </p:cNvPr>
          <p:cNvSpPr txBox="1"/>
          <p:nvPr/>
        </p:nvSpPr>
        <p:spPr>
          <a:xfrm>
            <a:off x="160227" y="5605898"/>
            <a:ext cx="4196016" cy="1169551"/>
          </a:xfrm>
          <a:prstGeom prst="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Welcome!</a:t>
            </a:r>
          </a:p>
          <a:p>
            <a:pPr algn="ctr"/>
            <a:r>
              <a:rPr lang="en-US" dirty="0"/>
              <a:t>This presentation will begin at 1 p.m.</a:t>
            </a:r>
          </a:p>
          <a:p>
            <a:pPr algn="ctr"/>
            <a:r>
              <a:rPr lang="en-US" sz="1600" i="1" dirty="0"/>
              <a:t>Please mute your microphone.</a:t>
            </a:r>
          </a:p>
          <a:p>
            <a:pPr algn="ctr"/>
            <a:r>
              <a:rPr lang="en-US" sz="1600" i="1" dirty="0"/>
              <a:t>While you wait connect with me on LinkedIn.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7DE64E-26A7-4225-BC88-5057DA3CA264}"/>
              </a:ext>
            </a:extLst>
          </p:cNvPr>
          <p:cNvSpPr/>
          <p:nvPr/>
        </p:nvSpPr>
        <p:spPr>
          <a:xfrm>
            <a:off x="441789" y="468196"/>
            <a:ext cx="5003514" cy="4607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newspaper, different&#10;&#10;Description automatically generated">
            <a:extLst>
              <a:ext uri="{FF2B5EF4-FFF2-40B4-BE49-F238E27FC236}">
                <a16:creationId xmlns:a16="http://schemas.microsoft.com/office/drawing/2014/main" id="{CB170690-9CAE-4BE5-90ED-4CB230BE87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783" y="359929"/>
            <a:ext cx="3661248" cy="459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078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KSU Logo">
            <a:extLst>
              <a:ext uri="{FF2B5EF4-FFF2-40B4-BE49-F238E27FC236}">
                <a16:creationId xmlns:a16="http://schemas.microsoft.com/office/drawing/2014/main" id="{21E20CFF-8FA7-43C4-A7E8-D2CF594C9C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1" t="-3160" r="1807" b="3160"/>
          <a:stretch/>
        </p:blipFill>
        <p:spPr bwMode="auto">
          <a:xfrm>
            <a:off x="10245012" y="6033364"/>
            <a:ext cx="1835015" cy="104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4A9EB5-71F6-42D6-98DA-CE55D1B07342}"/>
              </a:ext>
            </a:extLst>
          </p:cNvPr>
          <p:cNvSpPr txBox="1"/>
          <p:nvPr/>
        </p:nvSpPr>
        <p:spPr>
          <a:xfrm>
            <a:off x="6810505" y="80071"/>
            <a:ext cx="6114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Pell Grant vs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Graduation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37A0AA-5496-43E5-BCF4-3B96A349D602}"/>
              </a:ext>
            </a:extLst>
          </p:cNvPr>
          <p:cNvCxnSpPr>
            <a:cxnSpLocks/>
          </p:cNvCxnSpPr>
          <p:nvPr/>
        </p:nvCxnSpPr>
        <p:spPr>
          <a:xfrm>
            <a:off x="7840669" y="531501"/>
            <a:ext cx="39814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3673716-32D5-4E9A-8511-D30B60C5B4A5}"/>
              </a:ext>
            </a:extLst>
          </p:cNvPr>
          <p:cNvSpPr txBox="1"/>
          <p:nvPr/>
        </p:nvSpPr>
        <p:spPr>
          <a:xfrm>
            <a:off x="-314072" y="5787553"/>
            <a:ext cx="841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Percent of Students that graduated within 8 years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F858BB-BD41-47D8-A043-34FAA2EE3C53}"/>
              </a:ext>
            </a:extLst>
          </p:cNvPr>
          <p:cNvSpPr txBox="1"/>
          <p:nvPr/>
        </p:nvSpPr>
        <p:spPr>
          <a:xfrm>
            <a:off x="7684049" y="701135"/>
            <a:ext cx="4021904" cy="5116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FINDING</a:t>
            </a:r>
          </a:p>
          <a:p>
            <a:pPr marL="285750" marR="0" lvl="0" indent="-285750" algn="l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4-year Graduation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Rate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lvl="1" indent="-285750">
              <a:spcAft>
                <a:spcPts val="900"/>
              </a:spcAft>
              <a:buFont typeface="Wingdings" panose="05000000000000000000" pitchFamily="2" charset="2"/>
              <a:buChar char="Ø"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4-year Majority Pell schools have a 17% </a:t>
            </a:r>
            <a:r>
              <a:rPr lang="en-US" dirty="0">
                <a:solidFill>
                  <a:srgbClr val="C00000"/>
                </a:solidFill>
                <a:latin typeface="Calibri" panose="020F0502020204030204"/>
              </a:rPr>
              <a:t>lower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rate than 4-year Minority Pell schools.</a:t>
            </a:r>
          </a:p>
          <a:p>
            <a:pPr lvl="1">
              <a:spcAft>
                <a:spcPts val="900"/>
              </a:spcAf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2-year Graduation Rate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2-year Majority Pell schools have a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28% 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higher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dirty="0">
                <a:solidFill>
                  <a:prstClr val="black"/>
                </a:solidFill>
              </a:rPr>
              <a:t>rate 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than 2-year Minority Pell schools.</a:t>
            </a:r>
          </a:p>
          <a:p>
            <a:pPr lvl="1">
              <a:spcAft>
                <a:spcPts val="600"/>
              </a:spcAft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</a:rPr>
              <a:t>Majority Pell—2-year Combination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lvl="1" indent="-285750">
              <a:spcAft>
                <a:spcPts val="900"/>
              </a:spcAft>
              <a:buFont typeface="Wingdings" panose="05000000000000000000" pitchFamily="2" charset="2"/>
              <a:buChar char="Ø"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Private 2-year Majority Pell schools have a graduation rate   of 62%.</a:t>
            </a:r>
          </a:p>
          <a:p>
            <a:pPr marL="742950" lvl="1" indent="-285750">
              <a:spcAft>
                <a:spcPts val="900"/>
              </a:spcAft>
              <a:buFont typeface="Wingdings" panose="05000000000000000000" pitchFamily="2" charset="2"/>
              <a:buChar char="Ø"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F15FAA-CC8E-42D5-AC19-BC1201D1DF7B}"/>
              </a:ext>
            </a:extLst>
          </p:cNvPr>
          <p:cNvSpPr txBox="1"/>
          <p:nvPr/>
        </p:nvSpPr>
        <p:spPr>
          <a:xfrm>
            <a:off x="2038975" y="104122"/>
            <a:ext cx="110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-year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53E755-2EDB-4365-B7CD-51C74F39AB0B}"/>
              </a:ext>
            </a:extLst>
          </p:cNvPr>
          <p:cNvSpPr txBox="1"/>
          <p:nvPr/>
        </p:nvSpPr>
        <p:spPr>
          <a:xfrm>
            <a:off x="5356506" y="106196"/>
            <a:ext cx="110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4-year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78AB256-89EE-41D2-9D38-2F911F3F820D}"/>
              </a:ext>
            </a:extLst>
          </p:cNvPr>
          <p:cNvGrpSpPr/>
          <p:nvPr/>
        </p:nvGrpSpPr>
        <p:grpSpPr>
          <a:xfrm>
            <a:off x="411839" y="286345"/>
            <a:ext cx="7272210" cy="5660472"/>
            <a:chOff x="411839" y="286345"/>
            <a:chExt cx="7272210" cy="5660472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1F6FABEB-415C-463D-AD3A-16BB7818B5FE}"/>
                </a:ext>
              </a:extLst>
            </p:cNvPr>
            <p:cNvGrpSpPr/>
            <p:nvPr/>
          </p:nvGrpSpPr>
          <p:grpSpPr>
            <a:xfrm>
              <a:off x="411839" y="286345"/>
              <a:ext cx="7272210" cy="5660472"/>
              <a:chOff x="411839" y="286345"/>
              <a:chExt cx="7272210" cy="566047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7D082BD-9C7C-4B58-A58E-4BEA89C606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756" r="97929" b="2973"/>
              <a:stretch/>
            </p:blipFill>
            <p:spPr>
              <a:xfrm>
                <a:off x="411839" y="597333"/>
                <a:ext cx="204443" cy="5221710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FB2CF3B2-5F50-4E27-9474-CB24507F07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089" t="3611" r="95720" b="3009"/>
              <a:stretch/>
            </p:blipFill>
            <p:spPr>
              <a:xfrm>
                <a:off x="619086" y="286345"/>
                <a:ext cx="233817" cy="5517138"/>
              </a:xfrm>
              <a:prstGeom prst="rect">
                <a:avLst/>
              </a:prstGeom>
            </p:spPr>
          </p:pic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37E03E02-5BBA-456A-A7A8-529E3CD7D0EC}"/>
                  </a:ext>
                </a:extLst>
              </p:cNvPr>
              <p:cNvGrpSpPr/>
              <p:nvPr/>
            </p:nvGrpSpPr>
            <p:grpSpPr>
              <a:xfrm>
                <a:off x="823202" y="388015"/>
                <a:ext cx="6640512" cy="2846416"/>
                <a:chOff x="751387" y="403463"/>
                <a:chExt cx="5481229" cy="2762243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0E455244-67DA-48D3-ADAA-A477B3CDF37E}"/>
                    </a:ext>
                  </a:extLst>
                </p:cNvPr>
                <p:cNvGrpSpPr/>
                <p:nvPr/>
              </p:nvGrpSpPr>
              <p:grpSpPr>
                <a:xfrm>
                  <a:off x="751387" y="403463"/>
                  <a:ext cx="5481229" cy="2600612"/>
                  <a:chOff x="751387" y="510143"/>
                  <a:chExt cx="5481229" cy="2600612"/>
                </a:xfrm>
              </p:grpSpPr>
              <p:pic>
                <p:nvPicPr>
                  <p:cNvPr id="2" name="Picture 1">
                    <a:extLst>
                      <a:ext uri="{FF2B5EF4-FFF2-40B4-BE49-F238E27FC236}">
                        <a16:creationId xmlns:a16="http://schemas.microsoft.com/office/drawing/2014/main" id="{FF2074C0-D7E2-4BE0-9780-7CB7BFF36E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rcRect l="4502" t="3231" r="57886" b="48981"/>
                  <a:stretch/>
                </p:blipFill>
                <p:spPr>
                  <a:xfrm>
                    <a:off x="3507889" y="510143"/>
                    <a:ext cx="2724727" cy="2596415"/>
                  </a:xfrm>
                  <a:prstGeom prst="rect">
                    <a:avLst/>
                  </a:prstGeom>
                </p:spPr>
              </p:pic>
              <p:pic>
                <p:nvPicPr>
                  <p:cNvPr id="25" name="Picture 24">
                    <a:extLst>
                      <a:ext uri="{FF2B5EF4-FFF2-40B4-BE49-F238E27FC236}">
                        <a16:creationId xmlns:a16="http://schemas.microsoft.com/office/drawing/2014/main" id="{A6019214-01A8-4064-972C-DA8AF858DEA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rcRect l="41668" t="3232" r="21004" b="48935"/>
                  <a:stretch/>
                </p:blipFill>
                <p:spPr>
                  <a:xfrm>
                    <a:off x="751387" y="511850"/>
                    <a:ext cx="2704254" cy="259890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DBD78C60-7CDB-4277-9F61-40648D361949}"/>
                    </a:ext>
                  </a:extLst>
                </p:cNvPr>
                <p:cNvGrpSpPr/>
                <p:nvPr/>
              </p:nvGrpSpPr>
              <p:grpSpPr>
                <a:xfrm>
                  <a:off x="4846080" y="713271"/>
                  <a:ext cx="583074" cy="2440860"/>
                  <a:chOff x="4846080" y="713271"/>
                  <a:chExt cx="583074" cy="2440860"/>
                </a:xfrm>
              </p:grpSpPr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6B299C80-DAD2-47A6-957C-888CDB0F152B}"/>
                      </a:ext>
                    </a:extLst>
                  </p:cNvPr>
                  <p:cNvSpPr txBox="1"/>
                  <p:nvPr/>
                </p:nvSpPr>
                <p:spPr>
                  <a:xfrm>
                    <a:off x="4846080" y="2884827"/>
                    <a:ext cx="583074" cy="2693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58%</a:t>
                    </a:r>
                  </a:p>
                </p:txBody>
              </p:sp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960FB3B9-CD2C-49F1-89AE-A44B39183FAC}"/>
                      </a:ext>
                    </a:extLst>
                  </p:cNvPr>
                  <p:cNvCxnSpPr/>
                  <p:nvPr/>
                </p:nvCxnSpPr>
                <p:spPr>
                  <a:xfrm>
                    <a:off x="5052801" y="713271"/>
                    <a:ext cx="0" cy="2239437"/>
                  </a:xfrm>
                  <a:prstGeom prst="line">
                    <a:avLst/>
                  </a:prstGeom>
                  <a:ln w="25400">
                    <a:solidFill>
                      <a:srgbClr val="F8797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41C87E70-5456-43EF-8F65-643798780B16}"/>
                    </a:ext>
                  </a:extLst>
                </p:cNvPr>
                <p:cNvGrpSpPr/>
                <p:nvPr/>
              </p:nvGrpSpPr>
              <p:grpSpPr>
                <a:xfrm>
                  <a:off x="1463377" y="847331"/>
                  <a:ext cx="583074" cy="2318375"/>
                  <a:chOff x="1463377" y="847331"/>
                  <a:chExt cx="583074" cy="2318375"/>
                </a:xfrm>
              </p:grpSpPr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2660DC16-1B1B-4A9B-95EC-334598FE8967}"/>
                      </a:ext>
                    </a:extLst>
                  </p:cNvPr>
                  <p:cNvSpPr txBox="1"/>
                  <p:nvPr/>
                </p:nvSpPr>
                <p:spPr>
                  <a:xfrm>
                    <a:off x="1463377" y="2896402"/>
                    <a:ext cx="583074" cy="2693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28%</a:t>
                    </a:r>
                  </a:p>
                </p:txBody>
              </p: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2F15C09C-CB2E-482F-8C33-C7AB158CB3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63904" y="847331"/>
                    <a:ext cx="0" cy="2124463"/>
                  </a:xfrm>
                  <a:prstGeom prst="line">
                    <a:avLst/>
                  </a:prstGeom>
                  <a:ln w="25400">
                    <a:solidFill>
                      <a:srgbClr val="F8797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3531FAB2-8B68-44A4-8EE7-46D20F391902}"/>
                  </a:ext>
                </a:extLst>
              </p:cNvPr>
              <p:cNvGrpSpPr/>
              <p:nvPr/>
            </p:nvGrpSpPr>
            <p:grpSpPr>
              <a:xfrm>
                <a:off x="7376675" y="367076"/>
                <a:ext cx="245893" cy="2682810"/>
                <a:chOff x="6191252" y="421243"/>
                <a:chExt cx="202966" cy="2603475"/>
              </a:xfrm>
            </p:grpSpPr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A21A967B-A475-4AC5-B835-3B3BE9C2EF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79066" t="6855" r="18629" b="49156"/>
                <a:stretch/>
              </p:blipFill>
              <p:spPr>
                <a:xfrm>
                  <a:off x="6191252" y="441563"/>
                  <a:ext cx="202966" cy="2583155"/>
                </a:xfrm>
                <a:prstGeom prst="rect">
                  <a:avLst/>
                </a:prstGeom>
              </p:spPr>
            </p:pic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FFCC7461-5E4C-474A-81EB-602C095701B6}"/>
                    </a:ext>
                  </a:extLst>
                </p:cNvPr>
                <p:cNvSpPr/>
                <p:nvPr/>
              </p:nvSpPr>
              <p:spPr>
                <a:xfrm>
                  <a:off x="6191252" y="421243"/>
                  <a:ext cx="202966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808B2F63-8D1A-460F-993D-46E2E3BF6431}"/>
                  </a:ext>
                </a:extLst>
              </p:cNvPr>
              <p:cNvGrpSpPr/>
              <p:nvPr/>
            </p:nvGrpSpPr>
            <p:grpSpPr>
              <a:xfrm>
                <a:off x="831968" y="3147765"/>
                <a:ext cx="6608900" cy="2617533"/>
                <a:chOff x="758623" y="3119702"/>
                <a:chExt cx="5455136" cy="2540129"/>
              </a:xfrm>
            </p:grpSpPr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2DF74FF4-8292-4AAE-803D-58FCA19F69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4885" t="50679" r="57886" b="2593"/>
                <a:stretch/>
              </p:blipFill>
              <p:spPr>
                <a:xfrm>
                  <a:off x="3516741" y="3119702"/>
                  <a:ext cx="2697018" cy="2538842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CF884193-6C9F-4717-A309-40881C7C8E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41667" t="50807" r="21104" b="2593"/>
                <a:stretch/>
              </p:blipFill>
              <p:spPr>
                <a:xfrm>
                  <a:off x="758623" y="3127916"/>
                  <a:ext cx="2697018" cy="2531915"/>
                </a:xfrm>
                <a:prstGeom prst="rect">
                  <a:avLst/>
                </a:prstGeom>
              </p:spPr>
            </p:pic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C7603E62-608B-4E24-98BD-E3DA92E9859E}"/>
                  </a:ext>
                </a:extLst>
              </p:cNvPr>
              <p:cNvGrpSpPr/>
              <p:nvPr/>
            </p:nvGrpSpPr>
            <p:grpSpPr>
              <a:xfrm>
                <a:off x="2435097" y="3182208"/>
                <a:ext cx="706394" cy="2764609"/>
                <a:chOff x="2081882" y="3153126"/>
                <a:chExt cx="583074" cy="2682856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FAEC6FD-CFAD-46AD-9474-040E4499E160}"/>
                    </a:ext>
                  </a:extLst>
                </p:cNvPr>
                <p:cNvSpPr txBox="1"/>
                <p:nvPr/>
              </p:nvSpPr>
              <p:spPr>
                <a:xfrm>
                  <a:off x="2081882" y="5566678"/>
                  <a:ext cx="583074" cy="2693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56%</a:t>
                  </a:r>
                </a:p>
              </p:txBody>
            </p: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CBF76703-7C1B-48D6-AAF0-329A5ABAE5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88253" y="3153126"/>
                  <a:ext cx="0" cy="2365367"/>
                </a:xfrm>
                <a:prstGeom prst="line">
                  <a:avLst/>
                </a:prstGeom>
                <a:ln w="25400">
                  <a:solidFill>
                    <a:srgbClr val="00BAC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F4ABF16-C706-4661-9A4B-6D4D82A351E2}"/>
                  </a:ext>
                </a:extLst>
              </p:cNvPr>
              <p:cNvGrpSpPr/>
              <p:nvPr/>
            </p:nvGrpSpPr>
            <p:grpSpPr>
              <a:xfrm>
                <a:off x="5279506" y="3182208"/>
                <a:ext cx="706394" cy="2760031"/>
                <a:chOff x="4429722" y="3153126"/>
                <a:chExt cx="583074" cy="2678413"/>
              </a:xfrm>
            </p:grpSpPr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1849250-607D-4E53-BBC7-3B5EDFDFDE5E}"/>
                    </a:ext>
                  </a:extLst>
                </p:cNvPr>
                <p:cNvSpPr txBox="1"/>
                <p:nvPr/>
              </p:nvSpPr>
              <p:spPr>
                <a:xfrm>
                  <a:off x="4429722" y="5562235"/>
                  <a:ext cx="583074" cy="2693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41%</a:t>
                  </a:r>
                </a:p>
              </p:txBody>
            </p: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DED6E6B4-E3AA-4EBB-9028-C331DE3E26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9658" y="3153126"/>
                  <a:ext cx="0" cy="2357612"/>
                </a:xfrm>
                <a:prstGeom prst="line">
                  <a:avLst/>
                </a:prstGeom>
                <a:ln w="25400">
                  <a:solidFill>
                    <a:srgbClr val="00BAC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6484FA4-2B78-4949-9B26-FD47BD684774}"/>
                  </a:ext>
                </a:extLst>
              </p:cNvPr>
              <p:cNvSpPr txBox="1"/>
              <p:nvPr/>
            </p:nvSpPr>
            <p:spPr>
              <a:xfrm>
                <a:off x="3393085" y="3274435"/>
                <a:ext cx="2074905" cy="451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Majority Pell</a:t>
                </a: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E1F1870F-94B3-41C5-B1ED-D7038E520485}"/>
                  </a:ext>
                </a:extLst>
              </p:cNvPr>
              <p:cNvGrpSpPr/>
              <p:nvPr/>
            </p:nvGrpSpPr>
            <p:grpSpPr>
              <a:xfrm>
                <a:off x="7367443" y="3156229"/>
                <a:ext cx="316606" cy="2623624"/>
                <a:chOff x="6153152" y="3127916"/>
                <a:chExt cx="261334" cy="2546040"/>
              </a:xfrm>
            </p:grpSpPr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0080913A-5C05-4CC7-9527-027EA7EA41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78969" t="53759" r="18192" b="3009"/>
                <a:stretch/>
              </p:blipFill>
              <p:spPr>
                <a:xfrm>
                  <a:off x="6153152" y="3135114"/>
                  <a:ext cx="250084" cy="2538842"/>
                </a:xfrm>
                <a:prstGeom prst="rect">
                  <a:avLst/>
                </a:prstGeom>
              </p:spPr>
            </p:pic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F89053C2-D3EB-4372-A973-FB523AB3CC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65057" y="3135114"/>
                  <a:ext cx="229161" cy="0"/>
                </a:xfrm>
                <a:prstGeom prst="line">
                  <a:avLst/>
                </a:prstGeom>
                <a:ln>
                  <a:solidFill>
                    <a:srgbClr val="36363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56F3658E-61FC-424B-A8D7-7E259D3453EF}"/>
                    </a:ext>
                  </a:extLst>
                </p:cNvPr>
                <p:cNvSpPr/>
                <p:nvPr/>
              </p:nvSpPr>
              <p:spPr>
                <a:xfrm>
                  <a:off x="6355556" y="3127916"/>
                  <a:ext cx="58930" cy="504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7502654-FAB0-408F-9DCD-6DCDF2F8C209}"/>
                </a:ext>
              </a:extLst>
            </p:cNvPr>
            <p:cNvSpPr txBox="1"/>
            <p:nvPr/>
          </p:nvSpPr>
          <p:spPr>
            <a:xfrm>
              <a:off x="3386667" y="679694"/>
              <a:ext cx="2191750" cy="45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Minority Pell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5FA30EF-6CCF-49DC-B542-9028A6D9B115}"/>
              </a:ext>
            </a:extLst>
          </p:cNvPr>
          <p:cNvGrpSpPr/>
          <p:nvPr/>
        </p:nvGrpSpPr>
        <p:grpSpPr>
          <a:xfrm>
            <a:off x="1512282" y="3816333"/>
            <a:ext cx="947776" cy="1790100"/>
            <a:chOff x="1320170" y="3768499"/>
            <a:chExt cx="782316" cy="1737164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229207C-3771-4A31-BEB3-0760B3527D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79250" y="3991188"/>
              <a:ext cx="0" cy="1514475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82E4F17-648C-4D50-8BB7-48E5A9C5D3F4}"/>
                </a:ext>
              </a:extLst>
            </p:cNvPr>
            <p:cNvSpPr txBox="1"/>
            <p:nvPr/>
          </p:nvSpPr>
          <p:spPr>
            <a:xfrm>
              <a:off x="1320170" y="3768499"/>
              <a:ext cx="7823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Public 26%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6E0042E-F067-4F9A-965D-9FC77B5AADD8}"/>
              </a:ext>
            </a:extLst>
          </p:cNvPr>
          <p:cNvGrpSpPr/>
          <p:nvPr/>
        </p:nvGrpSpPr>
        <p:grpSpPr>
          <a:xfrm>
            <a:off x="2639532" y="3776225"/>
            <a:ext cx="1123358" cy="1830207"/>
            <a:chOff x="2250627" y="3729578"/>
            <a:chExt cx="927245" cy="1776085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C8E6BC4-DDA9-4DD5-BF75-0D2D36A274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1732" y="3991188"/>
              <a:ext cx="0" cy="1514475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A9D2789-015C-4B7E-884F-69E222BB91E9}"/>
                </a:ext>
              </a:extLst>
            </p:cNvPr>
            <p:cNvSpPr txBox="1"/>
            <p:nvPr/>
          </p:nvSpPr>
          <p:spPr>
            <a:xfrm>
              <a:off x="2250627" y="3729578"/>
              <a:ext cx="92724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Private 62%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4347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2F418AFA-08A7-4A94-83CE-055149A348DC}"/>
              </a:ext>
            </a:extLst>
          </p:cNvPr>
          <p:cNvSpPr/>
          <p:nvPr/>
        </p:nvSpPr>
        <p:spPr>
          <a:xfrm>
            <a:off x="1695837" y="1445508"/>
            <a:ext cx="8614367" cy="4307005"/>
          </a:xfrm>
          <a:prstGeom prst="ellipse">
            <a:avLst/>
          </a:prstGeom>
          <a:solidFill>
            <a:schemeClr val="bg1"/>
          </a:solidFill>
          <a:ln w="317500">
            <a:solidFill>
              <a:srgbClr val="B0B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Picture 39" descr="A picture containing metalware, lock&#10;&#10;Description automatically generated">
            <a:extLst>
              <a:ext uri="{FF2B5EF4-FFF2-40B4-BE49-F238E27FC236}">
                <a16:creationId xmlns:a16="http://schemas.microsoft.com/office/drawing/2014/main" id="{32429C06-20D7-4D1C-B3AF-07C1E6FE4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091" y="1810943"/>
            <a:ext cx="2605202" cy="2382484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588E990-1A15-4E9D-BA8F-ECBB81163CB4}"/>
              </a:ext>
            </a:extLst>
          </p:cNvPr>
          <p:cNvSpPr/>
          <p:nvPr/>
        </p:nvSpPr>
        <p:spPr>
          <a:xfrm>
            <a:off x="618177" y="1629989"/>
            <a:ext cx="2848412" cy="2552238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FFC6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2" descr="KSU Logo">
            <a:extLst>
              <a:ext uri="{FF2B5EF4-FFF2-40B4-BE49-F238E27FC236}">
                <a16:creationId xmlns:a16="http://schemas.microsoft.com/office/drawing/2014/main" id="{FA923DC6-30C8-4C1A-BB5D-51712068CE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1" t="-3160" r="1807" b="3160"/>
          <a:stretch/>
        </p:blipFill>
        <p:spPr bwMode="auto">
          <a:xfrm>
            <a:off x="114455" y="5941495"/>
            <a:ext cx="1835015" cy="104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2A0499-A0FA-4566-B00D-81E38BE0D617}"/>
              </a:ext>
            </a:extLst>
          </p:cNvPr>
          <p:cNvSpPr txBox="1"/>
          <p:nvPr/>
        </p:nvSpPr>
        <p:spPr>
          <a:xfrm>
            <a:off x="2238434" y="263116"/>
            <a:ext cx="7980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is Key to Solutions</a:t>
            </a:r>
          </a:p>
        </p:txBody>
      </p:sp>
      <p:pic>
        <p:nvPicPr>
          <p:cNvPr id="25" name="Graphic 24" descr="Old Key with solid fill">
            <a:extLst>
              <a:ext uri="{FF2B5EF4-FFF2-40B4-BE49-F238E27FC236}">
                <a16:creationId xmlns:a16="http://schemas.microsoft.com/office/drawing/2014/main" id="{D5D96426-C461-43FB-9934-5F38EB615F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065628" flipV="1">
            <a:off x="212799" y="-135500"/>
            <a:ext cx="1644598" cy="1655494"/>
          </a:xfrm>
          <a:prstGeom prst="rect">
            <a:avLst/>
          </a:prstGeom>
        </p:spPr>
      </p:pic>
      <p:pic>
        <p:nvPicPr>
          <p:cNvPr id="19" name="Graphic 18" descr="Old Key with solid fill">
            <a:extLst>
              <a:ext uri="{FF2B5EF4-FFF2-40B4-BE49-F238E27FC236}">
                <a16:creationId xmlns:a16="http://schemas.microsoft.com/office/drawing/2014/main" id="{AC9FC6E0-CABD-44D2-8B88-7D1E5159B1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900000" flipV="1">
            <a:off x="10415320" y="-106535"/>
            <a:ext cx="1644598" cy="16554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5A0E5E-5DBE-4BE1-AA1E-3180901AAB67}"/>
              </a:ext>
            </a:extLst>
          </p:cNvPr>
          <p:cNvSpPr txBox="1"/>
          <p:nvPr/>
        </p:nvSpPr>
        <p:spPr>
          <a:xfrm>
            <a:off x="423348" y="1633760"/>
            <a:ext cx="3170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 Findings</a:t>
            </a:r>
          </a:p>
        </p:txBody>
      </p:sp>
      <p:sp>
        <p:nvSpPr>
          <p:cNvPr id="28" name="Rectangle: Rounded Corners 21">
            <a:extLst>
              <a:ext uri="{FF2B5EF4-FFF2-40B4-BE49-F238E27FC236}">
                <a16:creationId xmlns:a16="http://schemas.microsoft.com/office/drawing/2014/main" id="{8D863C2D-8C99-614F-B385-192A01CF073C}"/>
              </a:ext>
            </a:extLst>
          </p:cNvPr>
          <p:cNvSpPr/>
          <p:nvPr/>
        </p:nvSpPr>
        <p:spPr>
          <a:xfrm>
            <a:off x="8155072" y="1615288"/>
            <a:ext cx="2886110" cy="2578139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FFC6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402F0E-8113-C544-BBF3-FA38749284AE}"/>
              </a:ext>
            </a:extLst>
          </p:cNvPr>
          <p:cNvSpPr txBox="1"/>
          <p:nvPr/>
        </p:nvSpPr>
        <p:spPr>
          <a:xfrm>
            <a:off x="8003783" y="1626487"/>
            <a:ext cx="3170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 Findings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38C7582-5AD2-44D2-87A8-516F90B1CFDB}"/>
              </a:ext>
            </a:extLst>
          </p:cNvPr>
          <p:cNvGrpSpPr/>
          <p:nvPr/>
        </p:nvGrpSpPr>
        <p:grpSpPr>
          <a:xfrm>
            <a:off x="711798" y="2166891"/>
            <a:ext cx="2754791" cy="1534783"/>
            <a:chOff x="295772" y="3090530"/>
            <a:chExt cx="2754791" cy="1534783"/>
          </a:xfrm>
        </p:grpSpPr>
        <p:pic>
          <p:nvPicPr>
            <p:cNvPr id="31" name="Graphic 30" descr="Old Key with solid fill">
              <a:extLst>
                <a:ext uri="{FF2B5EF4-FFF2-40B4-BE49-F238E27FC236}">
                  <a16:creationId xmlns:a16="http://schemas.microsoft.com/office/drawing/2014/main" id="{4E3DC3BD-3E37-483D-BD29-D49C42925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8065628" flipV="1">
              <a:off x="297276" y="3089026"/>
              <a:ext cx="454191" cy="4572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2B40263-2388-466E-8E70-FD54910B2951}"/>
                </a:ext>
              </a:extLst>
            </p:cNvPr>
            <p:cNvSpPr txBox="1"/>
            <p:nvPr/>
          </p:nvSpPr>
          <p:spPr>
            <a:xfrm>
              <a:off x="904319" y="3147985"/>
              <a:ext cx="214624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Majority Pell institutions have 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higher default rates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than Minority Pell institutions.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92E0A23-043B-4191-93BD-3F9AFB4D7234}"/>
              </a:ext>
            </a:extLst>
          </p:cNvPr>
          <p:cNvGrpSpPr/>
          <p:nvPr/>
        </p:nvGrpSpPr>
        <p:grpSpPr>
          <a:xfrm>
            <a:off x="8365653" y="2169337"/>
            <a:ext cx="2675528" cy="1481057"/>
            <a:chOff x="4130020" y="3868694"/>
            <a:chExt cx="2675528" cy="1481057"/>
          </a:xfrm>
        </p:grpSpPr>
        <p:pic>
          <p:nvPicPr>
            <p:cNvPr id="17" name="Graphic 16" descr="Old Key with solid fill">
              <a:extLst>
                <a:ext uri="{FF2B5EF4-FFF2-40B4-BE49-F238E27FC236}">
                  <a16:creationId xmlns:a16="http://schemas.microsoft.com/office/drawing/2014/main" id="{70CA775A-41C1-4DF4-A6F7-1C6BD94ED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8065628" flipV="1">
              <a:off x="4131524" y="3867190"/>
              <a:ext cx="454191" cy="4572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CE95AC-42FA-4C0D-8BBC-7DAD939A9791}"/>
                </a:ext>
              </a:extLst>
            </p:cNvPr>
            <p:cNvSpPr txBox="1"/>
            <p:nvPr/>
          </p:nvSpPr>
          <p:spPr>
            <a:xfrm>
              <a:off x="4719419" y="3872423"/>
              <a:ext cx="208612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Majority Pell institutions have 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LOWER graduation rates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than Minority Pell institutions.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0F0A41-8E5F-40C3-BFD1-838931FB9F93}"/>
              </a:ext>
            </a:extLst>
          </p:cNvPr>
          <p:cNvCxnSpPr>
            <a:cxnSpLocks/>
          </p:cNvCxnSpPr>
          <p:nvPr/>
        </p:nvCxnSpPr>
        <p:spPr>
          <a:xfrm>
            <a:off x="4312723" y="5484670"/>
            <a:ext cx="28484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490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3A09AF0E-0F29-47DC-9562-97930914C1A2}"/>
              </a:ext>
            </a:extLst>
          </p:cNvPr>
          <p:cNvSpPr/>
          <p:nvPr/>
        </p:nvSpPr>
        <p:spPr>
          <a:xfrm>
            <a:off x="27912" y="1061616"/>
            <a:ext cx="4756450" cy="2607407"/>
          </a:xfrm>
          <a:prstGeom prst="cloudCallout">
            <a:avLst>
              <a:gd name="adj1" fmla="val 46928"/>
              <a:gd name="adj2" fmla="val 57809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2" descr="KSU Logo">
            <a:extLst>
              <a:ext uri="{FF2B5EF4-FFF2-40B4-BE49-F238E27FC236}">
                <a16:creationId xmlns:a16="http://schemas.microsoft.com/office/drawing/2014/main" id="{FA923DC6-30C8-4C1A-BB5D-51712068CE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1" t="-3160" r="1807" b="3160"/>
          <a:stretch/>
        </p:blipFill>
        <p:spPr bwMode="auto">
          <a:xfrm>
            <a:off x="10356985" y="5840232"/>
            <a:ext cx="1835015" cy="104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B29831B-A4F2-483A-91B0-01102F49765D}"/>
              </a:ext>
            </a:extLst>
          </p:cNvPr>
          <p:cNvSpPr>
            <a:spLocks noGrp="1"/>
          </p:cNvSpPr>
          <p:nvPr/>
        </p:nvSpPr>
        <p:spPr>
          <a:xfrm>
            <a:off x="906897" y="17730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The Questions to Ask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DD067616-B8DB-418A-85A7-7542FB3B51E6}"/>
              </a:ext>
            </a:extLst>
          </p:cNvPr>
          <p:cNvSpPr/>
          <p:nvPr/>
        </p:nvSpPr>
        <p:spPr>
          <a:xfrm flipH="1">
            <a:off x="4538188" y="784119"/>
            <a:ext cx="3614200" cy="2667000"/>
          </a:xfrm>
          <a:prstGeom prst="wedgeEllipseCallout">
            <a:avLst>
              <a:gd name="adj1" fmla="val -28793"/>
              <a:gd name="adj2" fmla="val 76071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Red Question mark">
                <a:extLst>
                  <a:ext uri="{FF2B5EF4-FFF2-40B4-BE49-F238E27FC236}">
                    <a16:creationId xmlns:a16="http://schemas.microsoft.com/office/drawing/2014/main" id="{2EC89D68-2696-4E7C-A449-FD97B05DE63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689736" y="7923"/>
              <a:ext cx="683219" cy="113869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83219" cy="1138699"/>
                    </a:xfrm>
                    <a:prstGeom prst="rect">
                      <a:avLst/>
                    </a:prstGeom>
                  </am3d:spPr>
                  <am3d:camera>
                    <am3d:pos x="0" y="0" z="553895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17042" d="1000000"/>
                    <am3d:preTrans dx="0" dy="-18004113" dz="-4973"/>
                    <am3d:scale>
                      <am3d:sx n="1000000" d="1000000"/>
                      <am3d:sy n="1000000" d="1000000"/>
                      <am3d:sz n="1000000" d="1000000"/>
                    </am3d:scale>
                    <am3d:rot ax="-429149" ay="-1155989" az="14226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3222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Red Question mark">
                <a:extLst>
                  <a:ext uri="{FF2B5EF4-FFF2-40B4-BE49-F238E27FC236}">
                    <a16:creationId xmlns:a16="http://schemas.microsoft.com/office/drawing/2014/main" id="{2EC89D68-2696-4E7C-A449-FD97B05DE6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89736" y="7923"/>
                <a:ext cx="683219" cy="1138699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57DDDFB-0D01-4A71-91C1-15E2B59411C5}"/>
              </a:ext>
            </a:extLst>
          </p:cNvPr>
          <p:cNvSpPr txBox="1"/>
          <p:nvPr/>
        </p:nvSpPr>
        <p:spPr>
          <a:xfrm>
            <a:off x="971847" y="1862199"/>
            <a:ext cx="37508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 panose="020F0502020204030204"/>
              </a:rPr>
              <a:t>“Do students at majority Pell institutions have a higher 2-year default rate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31453A-9A2C-49EB-BA7B-5DFBAD6BF0DB}"/>
              </a:ext>
            </a:extLst>
          </p:cNvPr>
          <p:cNvSpPr txBox="1"/>
          <p:nvPr/>
        </p:nvSpPr>
        <p:spPr>
          <a:xfrm>
            <a:off x="4888299" y="1717438"/>
            <a:ext cx="3160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dirty="0"/>
              <a:t>“How do Majority and Minority Pell institutions compare for </a:t>
            </a:r>
            <a:r>
              <a:rPr lang="en-US" b="1" dirty="0"/>
              <a:t>graduation rates</a:t>
            </a:r>
            <a:r>
              <a:rPr lang="en-US" dirty="0"/>
              <a:t>?”</a:t>
            </a:r>
          </a:p>
        </p:txBody>
      </p:sp>
      <p:sp>
        <p:nvSpPr>
          <p:cNvPr id="21" name="Thought Bubble: Cloud 20">
            <a:extLst>
              <a:ext uri="{FF2B5EF4-FFF2-40B4-BE49-F238E27FC236}">
                <a16:creationId xmlns:a16="http://schemas.microsoft.com/office/drawing/2014/main" id="{6ED92AE4-FF6D-4D99-B379-DA572080F89A}"/>
              </a:ext>
            </a:extLst>
          </p:cNvPr>
          <p:cNvSpPr/>
          <p:nvPr/>
        </p:nvSpPr>
        <p:spPr>
          <a:xfrm flipH="1">
            <a:off x="7902746" y="842653"/>
            <a:ext cx="4102155" cy="2549017"/>
          </a:xfrm>
          <a:prstGeom prst="cloudCallout">
            <a:avLst>
              <a:gd name="adj1" fmla="val 46928"/>
              <a:gd name="adj2" fmla="val 57809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6FDFF6-9BA9-4614-A3E0-B0F6DFCE1EFD}"/>
              </a:ext>
            </a:extLst>
          </p:cNvPr>
          <p:cNvSpPr txBox="1"/>
          <p:nvPr/>
        </p:nvSpPr>
        <p:spPr>
          <a:xfrm rot="412114">
            <a:off x="8267654" y="1678915"/>
            <a:ext cx="3403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FF0000"/>
                </a:solidFill>
              </a:rPr>
              <a:t>“Do majority Pell institutions have a </a:t>
            </a:r>
            <a:r>
              <a:rPr lang="en-US" b="1" dirty="0">
                <a:solidFill>
                  <a:srgbClr val="FF0000"/>
                </a:solidFill>
              </a:rPr>
              <a:t>higher dropout </a:t>
            </a:r>
            <a:r>
              <a:rPr lang="en-US" dirty="0">
                <a:solidFill>
                  <a:srgbClr val="FF0000"/>
                </a:solidFill>
              </a:rPr>
              <a:t>rate?”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20307174-5F05-43FE-9B07-ECBB77D6E9D0}"/>
              </a:ext>
            </a:extLst>
          </p:cNvPr>
          <p:cNvSpPr/>
          <p:nvPr/>
        </p:nvSpPr>
        <p:spPr>
          <a:xfrm rot="20345957" flipH="1">
            <a:off x="1728770" y="4152798"/>
            <a:ext cx="3799065" cy="2266672"/>
          </a:xfrm>
          <a:prstGeom prst="wedgeEllipseCallout">
            <a:avLst>
              <a:gd name="adj1" fmla="val -28793"/>
              <a:gd name="adj2" fmla="val 76071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697788-71FD-49B7-B9EE-7C93C6622C82}"/>
              </a:ext>
            </a:extLst>
          </p:cNvPr>
          <p:cNvSpPr txBox="1"/>
          <p:nvPr/>
        </p:nvSpPr>
        <p:spPr>
          <a:xfrm rot="20392546">
            <a:off x="2131154" y="4748492"/>
            <a:ext cx="2924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“Is there a relationship between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loan default rate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graduation rate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?”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2400EAFE-B11D-4640-B4A0-A208061900AE}"/>
              </a:ext>
            </a:extLst>
          </p:cNvPr>
          <p:cNvSpPr/>
          <p:nvPr/>
        </p:nvSpPr>
        <p:spPr>
          <a:xfrm rot="811355" flipH="1">
            <a:off x="5790485" y="3668388"/>
            <a:ext cx="3356712" cy="2333625"/>
          </a:xfrm>
          <a:prstGeom prst="wedgeRoundRectCallout">
            <a:avLst>
              <a:gd name="adj1" fmla="val -21079"/>
              <a:gd name="adj2" fmla="val 78827"/>
              <a:gd name="adj3" fmla="val 16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6F4BFF-ECCA-42E0-B0EF-DB8BE7E3FB01}"/>
              </a:ext>
            </a:extLst>
          </p:cNvPr>
          <p:cNvSpPr txBox="1"/>
          <p:nvPr/>
        </p:nvSpPr>
        <p:spPr>
          <a:xfrm rot="815919">
            <a:off x="5840633" y="3995334"/>
            <a:ext cx="32406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“Do students who are independent from their parents take on the same amount of debt as students who are dependent?”</a:t>
            </a:r>
          </a:p>
        </p:txBody>
      </p:sp>
    </p:spTree>
    <p:extLst>
      <p:ext uri="{BB962C8B-B14F-4D97-AF65-F5344CB8AC3E}">
        <p14:creationId xmlns:p14="http://schemas.microsoft.com/office/powerpoint/2010/main" val="3959879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CD0CA78-14EF-461D-B58D-5DE8968AF25C}"/>
              </a:ext>
            </a:extLst>
          </p:cNvPr>
          <p:cNvGrpSpPr/>
          <p:nvPr/>
        </p:nvGrpSpPr>
        <p:grpSpPr>
          <a:xfrm>
            <a:off x="628058" y="3443289"/>
            <a:ext cx="6808015" cy="2507424"/>
            <a:chOff x="628058" y="3429000"/>
            <a:chExt cx="6808015" cy="2507424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9BFBACBB-BFF5-4D5A-AFEB-D7104C8A33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87" t="49190" r="5460" b="2924"/>
            <a:stretch/>
          </p:blipFill>
          <p:spPr>
            <a:xfrm>
              <a:off x="628058" y="3429000"/>
              <a:ext cx="6808015" cy="2345767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4988158-F6FC-4109-8ABC-D402D01E6F3C}"/>
                </a:ext>
              </a:extLst>
            </p:cNvPr>
            <p:cNvSpPr txBox="1"/>
            <p:nvPr/>
          </p:nvSpPr>
          <p:spPr>
            <a:xfrm>
              <a:off x="3082606" y="5667120"/>
              <a:ext cx="860889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36%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A3108F4-3889-4FF9-84B2-959219644C94}"/>
              </a:ext>
            </a:extLst>
          </p:cNvPr>
          <p:cNvGrpSpPr/>
          <p:nvPr/>
        </p:nvGrpSpPr>
        <p:grpSpPr>
          <a:xfrm>
            <a:off x="628058" y="1039789"/>
            <a:ext cx="6808016" cy="2477748"/>
            <a:chOff x="628058" y="1039789"/>
            <a:chExt cx="6808016" cy="2477748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3E15E48-E70E-45FF-890E-0AC47B246F1C}"/>
                </a:ext>
              </a:extLst>
            </p:cNvPr>
            <p:cNvSpPr txBox="1"/>
            <p:nvPr/>
          </p:nvSpPr>
          <p:spPr>
            <a:xfrm>
              <a:off x="2535446" y="3248233"/>
              <a:ext cx="484450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50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  <a:r>
                <a:rPr kumimoji="0" lang="en-US" sz="11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6%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1CA25C2-4281-41B1-AA9C-274BEB6539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87" t="3431" r="5460" b="50856"/>
            <a:stretch/>
          </p:blipFill>
          <p:spPr>
            <a:xfrm>
              <a:off x="628058" y="1039789"/>
              <a:ext cx="6808016" cy="2239278"/>
            </a:xfrm>
            <a:prstGeom prst="rect">
              <a:avLst/>
            </a:prstGeom>
          </p:spPr>
        </p:pic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754028A3-DBA2-46A1-A761-746E09267FB6}"/>
              </a:ext>
            </a:extLst>
          </p:cNvPr>
          <p:cNvSpPr/>
          <p:nvPr/>
        </p:nvSpPr>
        <p:spPr>
          <a:xfrm>
            <a:off x="2401510" y="3326132"/>
            <a:ext cx="720656" cy="124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KSU Logo">
            <a:extLst>
              <a:ext uri="{FF2B5EF4-FFF2-40B4-BE49-F238E27FC236}">
                <a16:creationId xmlns:a16="http://schemas.microsoft.com/office/drawing/2014/main" id="{21E20CFF-8FA7-43C4-A7E8-D2CF594C9C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1" t="-3160" r="1807" b="3160"/>
          <a:stretch/>
        </p:blipFill>
        <p:spPr bwMode="auto">
          <a:xfrm>
            <a:off x="10245012" y="6033364"/>
            <a:ext cx="1835015" cy="104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EDD2BF-B99E-449B-930A-BC2CB5E0AA2D}"/>
              </a:ext>
            </a:extLst>
          </p:cNvPr>
          <p:cNvSpPr txBox="1"/>
          <p:nvPr/>
        </p:nvSpPr>
        <p:spPr>
          <a:xfrm>
            <a:off x="7880843" y="428893"/>
            <a:ext cx="3947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Pell Grant vs Dropout rate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662BBE7-1538-4DE8-B2B0-A44DAE0CC74E}"/>
              </a:ext>
            </a:extLst>
          </p:cNvPr>
          <p:cNvCxnSpPr>
            <a:cxnSpLocks/>
          </p:cNvCxnSpPr>
          <p:nvPr/>
        </p:nvCxnSpPr>
        <p:spPr>
          <a:xfrm>
            <a:off x="7880843" y="890558"/>
            <a:ext cx="39477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A93C510-506A-43CF-9E53-07B5F7A92C07}"/>
              </a:ext>
            </a:extLst>
          </p:cNvPr>
          <p:cNvSpPr txBox="1"/>
          <p:nvPr/>
        </p:nvSpPr>
        <p:spPr>
          <a:xfrm>
            <a:off x="5814677" y="3612517"/>
            <a:ext cx="1712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Majority Pell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882FA6-8D83-4DEB-AAB6-6DBC790DB94F}"/>
              </a:ext>
            </a:extLst>
          </p:cNvPr>
          <p:cNvSpPr txBox="1"/>
          <p:nvPr/>
        </p:nvSpPr>
        <p:spPr>
          <a:xfrm>
            <a:off x="3045067" y="5866354"/>
            <a:ext cx="1660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 rate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AB3937C7-6A99-46FF-A883-47677BBE4E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56" r="97929" b="2973"/>
          <a:stretch/>
        </p:blipFill>
        <p:spPr>
          <a:xfrm>
            <a:off x="241550" y="813540"/>
            <a:ext cx="168752" cy="506729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2EC3FF9-4D6B-49D4-8492-968EF5CB19C3}"/>
              </a:ext>
            </a:extLst>
          </p:cNvPr>
          <p:cNvSpPr txBox="1"/>
          <p:nvPr/>
        </p:nvSpPr>
        <p:spPr>
          <a:xfrm>
            <a:off x="5626953" y="1204671"/>
            <a:ext cx="180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Minority Pell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940EFB2-9AAC-2446-BBB3-D052EA162DDF}"/>
              </a:ext>
            </a:extLst>
          </p:cNvPr>
          <p:cNvSpPr txBox="1"/>
          <p:nvPr/>
        </p:nvSpPr>
        <p:spPr>
          <a:xfrm>
            <a:off x="2479033" y="3256067"/>
            <a:ext cx="860889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50" dirty="0">
                <a:solidFill>
                  <a:prstClr val="black"/>
                </a:solidFill>
                <a:latin typeface="Calibri" panose="020F0502020204030204"/>
              </a:rPr>
              <a:t>26</a:t>
            </a:r>
            <a:r>
              <a: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17E370-B9A0-4C07-B4A1-55CF3ADC5057}"/>
              </a:ext>
            </a:extLst>
          </p:cNvPr>
          <p:cNvSpPr txBox="1"/>
          <p:nvPr/>
        </p:nvSpPr>
        <p:spPr>
          <a:xfrm>
            <a:off x="8078393" y="1039789"/>
            <a:ext cx="3424193" cy="3947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FINDING</a:t>
            </a:r>
          </a:p>
          <a:p>
            <a:pPr marL="285750" lvl="0" indent="-285750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We are 95% confident that the median dropout rate for Majority Pell institutions is from 8 to 11% higher than Minority Pell institutions.</a:t>
            </a:r>
          </a:p>
          <a:p>
            <a:pPr marL="285750" lvl="0" indent="-285750">
              <a:spcAft>
                <a:spcPts val="900"/>
              </a:spcAft>
              <a:buFont typeface="Arial" panose="020B0604020202020204" pitchFamily="34" charset="0"/>
              <a:buChar char="•"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>
              <a:spcAft>
                <a:spcPts val="900"/>
              </a:spcAft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TAKE-AWAY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Majority Pell institutions have a higher dropout rate than Minority Pell institutions.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6208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3A09AF0E-0F29-47DC-9562-97930914C1A2}"/>
              </a:ext>
            </a:extLst>
          </p:cNvPr>
          <p:cNvSpPr/>
          <p:nvPr/>
        </p:nvSpPr>
        <p:spPr>
          <a:xfrm>
            <a:off x="27912" y="1061616"/>
            <a:ext cx="4756450" cy="2607407"/>
          </a:xfrm>
          <a:prstGeom prst="cloudCallout">
            <a:avLst>
              <a:gd name="adj1" fmla="val 46928"/>
              <a:gd name="adj2" fmla="val 57809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2" descr="KSU Logo">
            <a:extLst>
              <a:ext uri="{FF2B5EF4-FFF2-40B4-BE49-F238E27FC236}">
                <a16:creationId xmlns:a16="http://schemas.microsoft.com/office/drawing/2014/main" id="{FA923DC6-30C8-4C1A-BB5D-51712068CE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1" t="-3160" r="1807" b="3160"/>
          <a:stretch/>
        </p:blipFill>
        <p:spPr bwMode="auto">
          <a:xfrm>
            <a:off x="10356985" y="5840232"/>
            <a:ext cx="1835015" cy="104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B29831B-A4F2-483A-91B0-01102F49765D}"/>
              </a:ext>
            </a:extLst>
          </p:cNvPr>
          <p:cNvSpPr>
            <a:spLocks noGrp="1"/>
          </p:cNvSpPr>
          <p:nvPr/>
        </p:nvSpPr>
        <p:spPr>
          <a:xfrm>
            <a:off x="906897" y="17730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The Questions to Ask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DD067616-B8DB-418A-85A7-7542FB3B51E6}"/>
              </a:ext>
            </a:extLst>
          </p:cNvPr>
          <p:cNvSpPr/>
          <p:nvPr/>
        </p:nvSpPr>
        <p:spPr>
          <a:xfrm flipH="1">
            <a:off x="4538188" y="784119"/>
            <a:ext cx="3614200" cy="2667000"/>
          </a:xfrm>
          <a:prstGeom prst="wedgeEllipseCallout">
            <a:avLst>
              <a:gd name="adj1" fmla="val -28793"/>
              <a:gd name="adj2" fmla="val 76071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Red Question mark">
                <a:extLst>
                  <a:ext uri="{FF2B5EF4-FFF2-40B4-BE49-F238E27FC236}">
                    <a16:creationId xmlns:a16="http://schemas.microsoft.com/office/drawing/2014/main" id="{2EC89D68-2696-4E7C-A449-FD97B05DE63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689736" y="7923"/>
              <a:ext cx="683219" cy="113869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83219" cy="1138699"/>
                    </a:xfrm>
                    <a:prstGeom prst="rect">
                      <a:avLst/>
                    </a:prstGeom>
                  </am3d:spPr>
                  <am3d:camera>
                    <am3d:pos x="0" y="0" z="553895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17042" d="1000000"/>
                    <am3d:preTrans dx="0" dy="-18004113" dz="-4973"/>
                    <am3d:scale>
                      <am3d:sx n="1000000" d="1000000"/>
                      <am3d:sy n="1000000" d="1000000"/>
                      <am3d:sz n="1000000" d="1000000"/>
                    </am3d:scale>
                    <am3d:rot ax="-429149" ay="-1155989" az="14226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3222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Red Question mark">
                <a:extLst>
                  <a:ext uri="{FF2B5EF4-FFF2-40B4-BE49-F238E27FC236}">
                    <a16:creationId xmlns:a16="http://schemas.microsoft.com/office/drawing/2014/main" id="{2EC89D68-2696-4E7C-A449-FD97B05DE6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89736" y="7923"/>
                <a:ext cx="683219" cy="1138699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57DDDFB-0D01-4A71-91C1-15E2B59411C5}"/>
              </a:ext>
            </a:extLst>
          </p:cNvPr>
          <p:cNvSpPr txBox="1"/>
          <p:nvPr/>
        </p:nvSpPr>
        <p:spPr>
          <a:xfrm>
            <a:off x="971847" y="1862199"/>
            <a:ext cx="37508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 panose="020F0502020204030204"/>
              </a:rPr>
              <a:t>“Do students at majority Pell institutions have a higher 2-year default rate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31453A-9A2C-49EB-BA7B-5DFBAD6BF0DB}"/>
              </a:ext>
            </a:extLst>
          </p:cNvPr>
          <p:cNvSpPr txBox="1"/>
          <p:nvPr/>
        </p:nvSpPr>
        <p:spPr>
          <a:xfrm>
            <a:off x="4888299" y="1717438"/>
            <a:ext cx="3160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dirty="0"/>
              <a:t>“How do Majority and Minority Pell institutions compare for </a:t>
            </a:r>
            <a:r>
              <a:rPr lang="en-US" b="1" dirty="0"/>
              <a:t>graduation rates</a:t>
            </a:r>
            <a:r>
              <a:rPr lang="en-US" dirty="0"/>
              <a:t>?”</a:t>
            </a:r>
          </a:p>
        </p:txBody>
      </p:sp>
      <p:sp>
        <p:nvSpPr>
          <p:cNvPr id="21" name="Thought Bubble: Cloud 20">
            <a:extLst>
              <a:ext uri="{FF2B5EF4-FFF2-40B4-BE49-F238E27FC236}">
                <a16:creationId xmlns:a16="http://schemas.microsoft.com/office/drawing/2014/main" id="{6ED92AE4-FF6D-4D99-B379-DA572080F89A}"/>
              </a:ext>
            </a:extLst>
          </p:cNvPr>
          <p:cNvSpPr/>
          <p:nvPr/>
        </p:nvSpPr>
        <p:spPr>
          <a:xfrm flipH="1">
            <a:off x="7902746" y="842653"/>
            <a:ext cx="4102155" cy="2549017"/>
          </a:xfrm>
          <a:prstGeom prst="cloudCallout">
            <a:avLst>
              <a:gd name="adj1" fmla="val 46928"/>
              <a:gd name="adj2" fmla="val 57809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6FDFF6-9BA9-4614-A3E0-B0F6DFCE1EFD}"/>
              </a:ext>
            </a:extLst>
          </p:cNvPr>
          <p:cNvSpPr txBox="1"/>
          <p:nvPr/>
        </p:nvSpPr>
        <p:spPr>
          <a:xfrm rot="412114">
            <a:off x="8267654" y="1678915"/>
            <a:ext cx="3403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“Do majority Pell institutions have a </a:t>
            </a:r>
            <a:r>
              <a:rPr lang="en-US" b="1" dirty="0"/>
              <a:t>higher dropout </a:t>
            </a:r>
            <a:r>
              <a:rPr lang="en-US" dirty="0"/>
              <a:t>rate?”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20307174-5F05-43FE-9B07-ECBB77D6E9D0}"/>
              </a:ext>
            </a:extLst>
          </p:cNvPr>
          <p:cNvSpPr/>
          <p:nvPr/>
        </p:nvSpPr>
        <p:spPr>
          <a:xfrm rot="20345957" flipH="1">
            <a:off x="1728770" y="4152798"/>
            <a:ext cx="3799065" cy="2266672"/>
          </a:xfrm>
          <a:prstGeom prst="wedgeEllipseCallout">
            <a:avLst>
              <a:gd name="adj1" fmla="val -28793"/>
              <a:gd name="adj2" fmla="val 76071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697788-71FD-49B7-B9EE-7C93C6622C82}"/>
              </a:ext>
            </a:extLst>
          </p:cNvPr>
          <p:cNvSpPr txBox="1"/>
          <p:nvPr/>
        </p:nvSpPr>
        <p:spPr>
          <a:xfrm rot="20392546">
            <a:off x="2131154" y="4748492"/>
            <a:ext cx="2924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“Is there a relationship between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loan default rate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graduation rate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?”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2400EAFE-B11D-4640-B4A0-A208061900AE}"/>
              </a:ext>
            </a:extLst>
          </p:cNvPr>
          <p:cNvSpPr/>
          <p:nvPr/>
        </p:nvSpPr>
        <p:spPr>
          <a:xfrm rot="811355" flipH="1">
            <a:off x="5790485" y="3668388"/>
            <a:ext cx="3356712" cy="2333625"/>
          </a:xfrm>
          <a:prstGeom prst="wedgeRoundRectCallout">
            <a:avLst>
              <a:gd name="adj1" fmla="val -21079"/>
              <a:gd name="adj2" fmla="val 78827"/>
              <a:gd name="adj3" fmla="val 16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6F4BFF-ECCA-42E0-B0EF-DB8BE7E3FB01}"/>
              </a:ext>
            </a:extLst>
          </p:cNvPr>
          <p:cNvSpPr txBox="1"/>
          <p:nvPr/>
        </p:nvSpPr>
        <p:spPr>
          <a:xfrm rot="815919">
            <a:off x="5840633" y="3995334"/>
            <a:ext cx="32406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“Do students who are independent from their parents take on the same amount of debt as students who are dependent?”</a:t>
            </a:r>
          </a:p>
        </p:txBody>
      </p:sp>
    </p:spTree>
    <p:extLst>
      <p:ext uri="{BB962C8B-B14F-4D97-AF65-F5344CB8AC3E}">
        <p14:creationId xmlns:p14="http://schemas.microsoft.com/office/powerpoint/2010/main" val="468915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KSU Logo">
            <a:extLst>
              <a:ext uri="{FF2B5EF4-FFF2-40B4-BE49-F238E27FC236}">
                <a16:creationId xmlns:a16="http://schemas.microsoft.com/office/drawing/2014/main" id="{FA923DC6-30C8-4C1A-BB5D-51712068CE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1" t="-3160" r="1807" b="3160"/>
          <a:stretch/>
        </p:blipFill>
        <p:spPr bwMode="auto">
          <a:xfrm>
            <a:off x="10356985" y="6022650"/>
            <a:ext cx="1835015" cy="104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7C452F7-C254-47A9-B0D4-819F466B794B}"/>
              </a:ext>
            </a:extLst>
          </p:cNvPr>
          <p:cNvGrpSpPr/>
          <p:nvPr/>
        </p:nvGrpSpPr>
        <p:grpSpPr>
          <a:xfrm>
            <a:off x="-1086" y="0"/>
            <a:ext cx="12193086" cy="6858000"/>
            <a:chOff x="-13335" y="0"/>
            <a:chExt cx="12193086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76D74F-A4C0-40D4-860B-D6EBEBD0479D}"/>
                </a:ext>
              </a:extLst>
            </p:cNvPr>
            <p:cNvCxnSpPr>
              <a:cxnSpLocks/>
            </p:cNvCxnSpPr>
            <p:nvPr/>
          </p:nvCxnSpPr>
          <p:spPr>
            <a:xfrm>
              <a:off x="-12249" y="3352800"/>
              <a:ext cx="12192000" cy="0"/>
            </a:xfrm>
            <a:prstGeom prst="line">
              <a:avLst/>
            </a:prstGeom>
            <a:ln w="25400">
              <a:solidFill>
                <a:schemeClr val="accent1">
                  <a:alpha val="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EB921D5-286D-42E2-A59F-79992872DDC6}"/>
                </a:ext>
              </a:extLst>
            </p:cNvPr>
            <p:cNvCxnSpPr>
              <a:cxnSpLocks/>
            </p:cNvCxnSpPr>
            <p:nvPr/>
          </p:nvCxnSpPr>
          <p:spPr>
            <a:xfrm>
              <a:off x="-13335" y="3429000"/>
              <a:ext cx="6080760" cy="0"/>
            </a:xfrm>
            <a:prstGeom prst="line">
              <a:avLst/>
            </a:prstGeom>
            <a:ln w="25400">
              <a:solidFill>
                <a:schemeClr val="accent1">
                  <a:alpha val="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3A3FB9D-5E52-473D-822B-9CFC0A483699}"/>
                </a:ext>
              </a:extLst>
            </p:cNvPr>
            <p:cNvCxnSpPr>
              <a:cxnSpLocks/>
            </p:cNvCxnSpPr>
            <p:nvPr/>
          </p:nvCxnSpPr>
          <p:spPr>
            <a:xfrm>
              <a:off x="6000750" y="0"/>
              <a:ext cx="0" cy="6858000"/>
            </a:xfrm>
            <a:prstGeom prst="line">
              <a:avLst/>
            </a:prstGeom>
            <a:ln w="25400">
              <a:solidFill>
                <a:schemeClr val="accent1">
                  <a:alpha val="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F4EBEE4-19C2-40C9-B17F-E125AE4B2B79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0"/>
              <a:ext cx="0" cy="3429000"/>
            </a:xfrm>
            <a:prstGeom prst="line">
              <a:avLst/>
            </a:prstGeom>
            <a:ln w="25400">
              <a:solidFill>
                <a:schemeClr val="accent1">
                  <a:alpha val="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ECF252-B6CD-44B7-8359-B42FCDE9FA9E}"/>
              </a:ext>
            </a:extLst>
          </p:cNvPr>
          <p:cNvCxnSpPr>
            <a:cxnSpLocks/>
          </p:cNvCxnSpPr>
          <p:nvPr/>
        </p:nvCxnSpPr>
        <p:spPr>
          <a:xfrm>
            <a:off x="4166361" y="451514"/>
            <a:ext cx="417305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4AF6607-E3EA-432C-ADA3-8F3AC08EAA7A}"/>
              </a:ext>
            </a:extLst>
          </p:cNvPr>
          <p:cNvSpPr txBox="1"/>
          <p:nvPr/>
        </p:nvSpPr>
        <p:spPr>
          <a:xfrm>
            <a:off x="641825" y="6266659"/>
            <a:ext cx="7543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ulim" panose="020B0503020000020004" pitchFamily="34" charset="-127"/>
                <a:ea typeface="Gulim" panose="020B0503020000020004" pitchFamily="34" charset="-127"/>
                <a:cs typeface="+mn-cs"/>
              </a:rPr>
              <a:t>Percent of federal loan borrowers who entered default within 2 years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0638DF-D197-4BD3-AB9C-197884C40E69}"/>
              </a:ext>
            </a:extLst>
          </p:cNvPr>
          <p:cNvGrpSpPr/>
          <p:nvPr/>
        </p:nvGrpSpPr>
        <p:grpSpPr>
          <a:xfrm>
            <a:off x="483827" y="562206"/>
            <a:ext cx="11488299" cy="5836416"/>
            <a:chOff x="462421" y="307217"/>
            <a:chExt cx="11488299" cy="583641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4A54F-7134-499E-B7FF-C4AC0FF64F8E}"/>
                </a:ext>
              </a:extLst>
            </p:cNvPr>
            <p:cNvGrpSpPr/>
            <p:nvPr/>
          </p:nvGrpSpPr>
          <p:grpSpPr>
            <a:xfrm>
              <a:off x="462421" y="307217"/>
              <a:ext cx="7427576" cy="5836416"/>
              <a:chOff x="460769" y="294040"/>
              <a:chExt cx="7427576" cy="5836416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5F60F41A-FA2B-4AB1-933D-A030391A4531}"/>
                  </a:ext>
                </a:extLst>
              </p:cNvPr>
              <p:cNvGrpSpPr/>
              <p:nvPr/>
            </p:nvGrpSpPr>
            <p:grpSpPr>
              <a:xfrm>
                <a:off x="461375" y="4500532"/>
                <a:ext cx="7426970" cy="1629924"/>
                <a:chOff x="470899" y="4469057"/>
                <a:chExt cx="7426970" cy="1629924"/>
              </a:xfrm>
            </p:grpSpPr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859D8FBB-E0C7-4AF0-82C0-35A3EB0CA8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597" t="73002" r="-1"/>
                <a:stretch/>
              </p:blipFill>
              <p:spPr>
                <a:xfrm>
                  <a:off x="470899" y="4469057"/>
                  <a:ext cx="7426970" cy="1453367"/>
                </a:xfrm>
                <a:prstGeom prst="rect">
                  <a:avLst/>
                </a:prstGeom>
              </p:spPr>
            </p:pic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C96CCA4-DB43-4B41-84F2-82B561DC8860}"/>
                    </a:ext>
                  </a:extLst>
                </p:cNvPr>
                <p:cNvSpPr txBox="1"/>
                <p:nvPr/>
              </p:nvSpPr>
              <p:spPr>
                <a:xfrm>
                  <a:off x="1848205" y="5860454"/>
                  <a:ext cx="585731" cy="2385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ulim" panose="020B0503020000020004" pitchFamily="34" charset="-127"/>
                      <a:ea typeface="Gulim" panose="020B0503020000020004" pitchFamily="34" charset="-127"/>
                      <a:cs typeface="+mn-cs"/>
                    </a:rPr>
                    <a:t>5.28%</a:t>
                  </a:r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3BEED22-678E-4D39-9E13-B9A0846CA1BB}"/>
                  </a:ext>
                </a:extLst>
              </p:cNvPr>
              <p:cNvGrpSpPr/>
              <p:nvPr/>
            </p:nvGrpSpPr>
            <p:grpSpPr>
              <a:xfrm>
                <a:off x="511175" y="3097233"/>
                <a:ext cx="7373995" cy="1476994"/>
                <a:chOff x="523875" y="2990226"/>
                <a:chExt cx="7373995" cy="1476994"/>
              </a:xfrm>
            </p:grpSpPr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F02D9613-8679-490F-8029-3C3CAD7A43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959" t="49133" r="12632" b="27859"/>
                <a:stretch/>
              </p:blipFill>
              <p:spPr>
                <a:xfrm>
                  <a:off x="523875" y="2990226"/>
                  <a:ext cx="7373995" cy="1324324"/>
                </a:xfrm>
                <a:prstGeom prst="rect">
                  <a:avLst/>
                </a:prstGeom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BFEF1D1-7EB6-4BC3-AF06-E7B1EAA9A7F3}"/>
                    </a:ext>
                  </a:extLst>
                </p:cNvPr>
                <p:cNvSpPr txBox="1"/>
                <p:nvPr/>
              </p:nvSpPr>
              <p:spPr>
                <a:xfrm>
                  <a:off x="1863010" y="4228693"/>
                  <a:ext cx="587850" cy="2385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ulim" panose="020B0503020000020004" pitchFamily="34" charset="-127"/>
                      <a:ea typeface="Gulim" panose="020B0503020000020004" pitchFamily="34" charset="-127"/>
                      <a:cs typeface="+mn-cs"/>
                    </a:rPr>
                    <a:t>5.67%</a:t>
                  </a:r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96B5890B-F021-4481-8966-CD7550468A8F}"/>
                  </a:ext>
                </a:extLst>
              </p:cNvPr>
              <p:cNvGrpSpPr/>
              <p:nvPr/>
            </p:nvGrpSpPr>
            <p:grpSpPr>
              <a:xfrm>
                <a:off x="511175" y="1725423"/>
                <a:ext cx="7373996" cy="1447968"/>
                <a:chOff x="523874" y="1544775"/>
                <a:chExt cx="7373996" cy="1447968"/>
              </a:xfrm>
            </p:grpSpPr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D2193A46-6816-405B-8EED-7A394CA310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959" t="26817" r="12632" b="50744"/>
                <a:stretch/>
              </p:blipFill>
              <p:spPr>
                <a:xfrm>
                  <a:off x="523874" y="1544775"/>
                  <a:ext cx="7373996" cy="1291498"/>
                </a:xfrm>
                <a:prstGeom prst="rect">
                  <a:avLst/>
                </a:prstGeom>
              </p:spPr>
            </p:pic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538788C-9822-46F5-B501-BD9505813C41}"/>
                    </a:ext>
                  </a:extLst>
                </p:cNvPr>
                <p:cNvSpPr txBox="1"/>
                <p:nvPr/>
              </p:nvSpPr>
              <p:spPr>
                <a:xfrm>
                  <a:off x="2558491" y="2754216"/>
                  <a:ext cx="1000125" cy="2385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ulim" panose="020B0503020000020004" pitchFamily="34" charset="-127"/>
                      <a:ea typeface="Gulim" panose="020B0503020000020004" pitchFamily="34" charset="-127"/>
                      <a:cs typeface="+mn-cs"/>
                    </a:rPr>
                    <a:t>10.07%</a:t>
                  </a:r>
                </a:p>
              </p:txBody>
            </p: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FA29022A-E95F-462B-A6B8-2107DBEA5E7A}"/>
                  </a:ext>
                </a:extLst>
              </p:cNvPr>
              <p:cNvGrpSpPr/>
              <p:nvPr/>
            </p:nvGrpSpPr>
            <p:grpSpPr>
              <a:xfrm>
                <a:off x="460769" y="294040"/>
                <a:ext cx="7426970" cy="1474566"/>
                <a:chOff x="470900" y="63978"/>
                <a:chExt cx="7426970" cy="1474566"/>
              </a:xfrm>
            </p:grpSpPr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AA76D2B9-BA4B-4809-99AD-BA5B89940F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345" t="3618" r="12632" b="73374"/>
                <a:stretch/>
              </p:blipFill>
              <p:spPr>
                <a:xfrm>
                  <a:off x="470900" y="63978"/>
                  <a:ext cx="7426970" cy="1324323"/>
                </a:xfrm>
                <a:prstGeom prst="rect">
                  <a:avLst/>
                </a:prstGeom>
              </p:spPr>
            </p:pic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2F9CB59-6625-4E0D-A460-04AC981CEEC7}"/>
                    </a:ext>
                  </a:extLst>
                </p:cNvPr>
                <p:cNvSpPr txBox="1"/>
                <p:nvPr/>
              </p:nvSpPr>
              <p:spPr>
                <a:xfrm>
                  <a:off x="2797969" y="1300017"/>
                  <a:ext cx="1000125" cy="2385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ulim" panose="020B0503020000020004" pitchFamily="34" charset="-127"/>
                      <a:ea typeface="Gulim" panose="020B0503020000020004" pitchFamily="34" charset="-127"/>
                      <a:cs typeface="+mn-cs"/>
                    </a:rPr>
                    <a:t>12.56%</a:t>
                  </a: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EDB3689-1464-43C0-8A45-F9CC671845B4}"/>
                </a:ext>
              </a:extLst>
            </p:cNvPr>
            <p:cNvGrpSpPr/>
            <p:nvPr/>
          </p:nvGrpSpPr>
          <p:grpSpPr>
            <a:xfrm>
              <a:off x="8023890" y="844915"/>
              <a:ext cx="3926830" cy="4465690"/>
              <a:chOff x="8023890" y="844915"/>
              <a:chExt cx="3926830" cy="4465690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F906E923-6B2C-42A4-9AAA-E8BE1DA8AAF1}"/>
                  </a:ext>
                </a:extLst>
              </p:cNvPr>
              <p:cNvGrpSpPr/>
              <p:nvPr/>
            </p:nvGrpSpPr>
            <p:grpSpPr>
              <a:xfrm>
                <a:off x="8023890" y="2253129"/>
                <a:ext cx="3926830" cy="261610"/>
                <a:chOff x="7565168" y="2604510"/>
                <a:chExt cx="3926830" cy="261610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93389C9-FDB7-4E8E-B7C2-2C00037F41D7}"/>
                    </a:ext>
                  </a:extLst>
                </p:cNvPr>
                <p:cNvSpPr txBox="1"/>
                <p:nvPr/>
              </p:nvSpPr>
              <p:spPr>
                <a:xfrm>
                  <a:off x="7754630" y="2604510"/>
                  <a:ext cx="3737368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ulim" panose="020B0503020000020004" pitchFamily="34" charset="-127"/>
                      <a:ea typeface="Gulim" panose="020B0503020000020004" pitchFamily="34" charset="-127"/>
                      <a:cs typeface="+mn-cs"/>
                    </a:rPr>
                    <a:t>25% &lt;= and &lt;= 50% students graduate within 8 years</a:t>
                  </a: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E5A5977-A6D1-4CC3-994F-EC1BF33B65E3}"/>
                    </a:ext>
                  </a:extLst>
                </p:cNvPr>
                <p:cNvSpPr/>
                <p:nvPr/>
              </p:nvSpPr>
              <p:spPr>
                <a:xfrm>
                  <a:off x="7565168" y="2633192"/>
                  <a:ext cx="182880" cy="182880"/>
                </a:xfrm>
                <a:prstGeom prst="rect">
                  <a:avLst/>
                </a:prstGeom>
                <a:solidFill>
                  <a:srgbClr val="B0B3B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ulim" panose="020B0503020000020004" pitchFamily="34" charset="-127"/>
                    <a:ea typeface="Gulim" panose="020B0503020000020004" pitchFamily="34" charset="-127"/>
                    <a:cs typeface="+mn-cs"/>
                  </a:endParaRPr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3532CE3F-F619-4EFF-BD3C-B44201048742}"/>
                  </a:ext>
                </a:extLst>
              </p:cNvPr>
              <p:cNvGrpSpPr/>
              <p:nvPr/>
            </p:nvGrpSpPr>
            <p:grpSpPr>
              <a:xfrm>
                <a:off x="8023890" y="5048995"/>
                <a:ext cx="2943850" cy="261610"/>
                <a:chOff x="7571750" y="5128308"/>
                <a:chExt cx="2943850" cy="261610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AB7D041-59D8-4618-B12B-9B80D2027C3A}"/>
                    </a:ext>
                  </a:extLst>
                </p:cNvPr>
                <p:cNvSpPr txBox="1"/>
                <p:nvPr/>
              </p:nvSpPr>
              <p:spPr>
                <a:xfrm>
                  <a:off x="7737314" y="5128308"/>
                  <a:ext cx="2778286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ulim" panose="020B0503020000020004" pitchFamily="34" charset="-127"/>
                      <a:ea typeface="Gulim" panose="020B0503020000020004" pitchFamily="34" charset="-127"/>
                      <a:cs typeface="+mn-cs"/>
                    </a:rPr>
                    <a:t>&gt; 75% students graduate within 8 years</a:t>
                  </a: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832B08C4-ACFC-4C16-B28E-73269ABF0E1E}"/>
                    </a:ext>
                  </a:extLst>
                </p:cNvPr>
                <p:cNvSpPr/>
                <p:nvPr/>
              </p:nvSpPr>
              <p:spPr>
                <a:xfrm>
                  <a:off x="7571750" y="5169126"/>
                  <a:ext cx="182880" cy="182880"/>
                </a:xfrm>
                <a:prstGeom prst="rect">
                  <a:avLst/>
                </a:prstGeom>
                <a:solidFill>
                  <a:srgbClr val="7E6F9E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ulim" panose="020B0503020000020004" pitchFamily="34" charset="-127"/>
                    <a:ea typeface="Gulim" panose="020B0503020000020004" pitchFamily="34" charset="-127"/>
                    <a:cs typeface="+mn-cs"/>
                  </a:endParaRP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A9D12684-F27E-4753-B549-BD2E3D7AB10E}"/>
                  </a:ext>
                </a:extLst>
              </p:cNvPr>
              <p:cNvGrpSpPr/>
              <p:nvPr/>
            </p:nvGrpSpPr>
            <p:grpSpPr>
              <a:xfrm>
                <a:off x="8023890" y="3644839"/>
                <a:ext cx="3920248" cy="261610"/>
                <a:chOff x="7565168" y="3864856"/>
                <a:chExt cx="3920248" cy="261610"/>
              </a:xfrm>
            </p:grpSpPr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3937171-EAAE-4A69-BB66-FEDD23FD6E8E}"/>
                    </a:ext>
                  </a:extLst>
                </p:cNvPr>
                <p:cNvSpPr txBox="1"/>
                <p:nvPr/>
              </p:nvSpPr>
              <p:spPr>
                <a:xfrm>
                  <a:off x="7754630" y="3864856"/>
                  <a:ext cx="3730786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ulim" panose="020B0503020000020004" pitchFamily="34" charset="-127"/>
                      <a:ea typeface="Gulim" panose="020B0503020000020004" pitchFamily="34" charset="-127"/>
                      <a:cs typeface="+mn-cs"/>
                    </a:rPr>
                    <a:t>50% &lt; and &lt;= 75% students graduate within 8 years</a:t>
                  </a: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483094E9-E40D-4435-8434-68FABACA7063}"/>
                    </a:ext>
                  </a:extLst>
                </p:cNvPr>
                <p:cNvSpPr/>
                <p:nvPr/>
              </p:nvSpPr>
              <p:spPr>
                <a:xfrm>
                  <a:off x="7565168" y="3904221"/>
                  <a:ext cx="182880" cy="182880"/>
                </a:xfrm>
                <a:prstGeom prst="rect">
                  <a:avLst/>
                </a:prstGeom>
                <a:solidFill>
                  <a:srgbClr val="9C555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ulim" panose="020B0503020000020004" pitchFamily="34" charset="-127"/>
                    <a:ea typeface="Gulim" panose="020B0503020000020004" pitchFamily="34" charset="-127"/>
                    <a:cs typeface="+mn-cs"/>
                  </a:endParaRP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2A25A713-01BB-49AD-9508-553CEAE99C94}"/>
                  </a:ext>
                </a:extLst>
              </p:cNvPr>
              <p:cNvGrpSpPr/>
              <p:nvPr/>
            </p:nvGrpSpPr>
            <p:grpSpPr>
              <a:xfrm>
                <a:off x="8023890" y="844915"/>
                <a:ext cx="2943850" cy="261610"/>
                <a:chOff x="7571750" y="1346633"/>
                <a:chExt cx="2943850" cy="261610"/>
              </a:xfrm>
            </p:grpSpPr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A3B0AE9-C8B0-4530-8F7E-DE2C601747B4}"/>
                    </a:ext>
                  </a:extLst>
                </p:cNvPr>
                <p:cNvSpPr txBox="1"/>
                <p:nvPr/>
              </p:nvSpPr>
              <p:spPr>
                <a:xfrm>
                  <a:off x="7754630" y="1346633"/>
                  <a:ext cx="276097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Gulim" panose="020B0503020000020004" pitchFamily="34" charset="-127"/>
                      <a:ea typeface="Gulim" panose="020B0503020000020004" pitchFamily="34" charset="-127"/>
                      <a:cs typeface="+mn-cs"/>
                    </a:rPr>
                    <a:t>&lt; 25% students graduate within 8 years</a:t>
                  </a: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85AB0820-98E4-45D8-99F9-2E38E3A22BCC}"/>
                    </a:ext>
                  </a:extLst>
                </p:cNvPr>
                <p:cNvSpPr/>
                <p:nvPr/>
              </p:nvSpPr>
              <p:spPr>
                <a:xfrm>
                  <a:off x="7571750" y="1389466"/>
                  <a:ext cx="182880" cy="182880"/>
                </a:xfrm>
                <a:prstGeom prst="rect">
                  <a:avLst/>
                </a:prstGeom>
                <a:solidFill>
                  <a:srgbClr val="FFC629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ulim" panose="020B0503020000020004" pitchFamily="34" charset="-127"/>
                    <a:ea typeface="Gulim" panose="020B0503020000020004" pitchFamily="34" charset="-127"/>
                    <a:cs typeface="+mn-cs"/>
                  </a:endParaRPr>
                </a:p>
              </p:txBody>
            </p:sp>
          </p:grp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53B65C8-62F4-41FD-848C-137FC6E01CAF}"/>
              </a:ext>
            </a:extLst>
          </p:cNvPr>
          <p:cNvGrpSpPr/>
          <p:nvPr/>
        </p:nvGrpSpPr>
        <p:grpSpPr>
          <a:xfrm>
            <a:off x="1597798" y="3253129"/>
            <a:ext cx="394625" cy="238527"/>
            <a:chOff x="1746835" y="3017894"/>
            <a:chExt cx="394625" cy="238527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BAA4A06-7760-490B-A272-32BAFDAB5896}"/>
                </a:ext>
              </a:extLst>
            </p:cNvPr>
            <p:cNvSpPr/>
            <p:nvPr/>
          </p:nvSpPr>
          <p:spPr>
            <a:xfrm>
              <a:off x="1809750" y="3057525"/>
              <a:ext cx="245269" cy="119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C6DF162-03EF-4B7B-BDFD-6D5C1637F835}"/>
                </a:ext>
              </a:extLst>
            </p:cNvPr>
            <p:cNvSpPr txBox="1"/>
            <p:nvPr/>
          </p:nvSpPr>
          <p:spPr>
            <a:xfrm>
              <a:off x="1746835" y="3017894"/>
              <a:ext cx="394625" cy="238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ulim" panose="020B0503020000020004" pitchFamily="34" charset="-127"/>
                  <a:ea typeface="Gulim" panose="020B0503020000020004" pitchFamily="34" charset="-127"/>
                  <a:cs typeface="+mn-cs"/>
                </a:rPr>
                <a:t>400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722FCC50-E5A4-410E-A5DD-4D148328B6A8}"/>
              </a:ext>
            </a:extLst>
          </p:cNvPr>
          <p:cNvSpPr txBox="1"/>
          <p:nvPr/>
        </p:nvSpPr>
        <p:spPr>
          <a:xfrm rot="16200000">
            <a:off x="80922" y="3130853"/>
            <a:ext cx="5268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C11608C-B5B7-422A-B78F-7EA7E018193A}"/>
              </a:ext>
            </a:extLst>
          </p:cNvPr>
          <p:cNvSpPr txBox="1"/>
          <p:nvPr/>
        </p:nvSpPr>
        <p:spPr>
          <a:xfrm>
            <a:off x="4221230" y="87943"/>
            <a:ext cx="4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Graduation Rate vs Default Rate</a:t>
            </a:r>
          </a:p>
        </p:txBody>
      </p:sp>
    </p:spTree>
    <p:extLst>
      <p:ext uri="{BB962C8B-B14F-4D97-AF65-F5344CB8AC3E}">
        <p14:creationId xmlns:p14="http://schemas.microsoft.com/office/powerpoint/2010/main" val="319975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2F418AFA-08A7-4A94-83CE-055149A348DC}"/>
              </a:ext>
            </a:extLst>
          </p:cNvPr>
          <p:cNvSpPr/>
          <p:nvPr/>
        </p:nvSpPr>
        <p:spPr>
          <a:xfrm>
            <a:off x="1695837" y="1445508"/>
            <a:ext cx="8614367" cy="4307005"/>
          </a:xfrm>
          <a:prstGeom prst="ellipse">
            <a:avLst/>
          </a:prstGeom>
          <a:solidFill>
            <a:schemeClr val="bg1"/>
          </a:solidFill>
          <a:ln w="317500">
            <a:solidFill>
              <a:srgbClr val="B0B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73B7D9D-0C57-459E-847F-EF68214C50E6}"/>
              </a:ext>
            </a:extLst>
          </p:cNvPr>
          <p:cNvSpPr/>
          <p:nvPr/>
        </p:nvSpPr>
        <p:spPr>
          <a:xfrm>
            <a:off x="4378375" y="4345798"/>
            <a:ext cx="2810118" cy="2417517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FFC6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Picture 39" descr="A picture containing metalware, lock&#10;&#10;Description automatically generated">
            <a:extLst>
              <a:ext uri="{FF2B5EF4-FFF2-40B4-BE49-F238E27FC236}">
                <a16:creationId xmlns:a16="http://schemas.microsoft.com/office/drawing/2014/main" id="{32429C06-20D7-4D1C-B3AF-07C1E6FE4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091" y="1810943"/>
            <a:ext cx="2605202" cy="2382484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588E990-1A15-4E9D-BA8F-ECBB81163CB4}"/>
              </a:ext>
            </a:extLst>
          </p:cNvPr>
          <p:cNvSpPr/>
          <p:nvPr/>
        </p:nvSpPr>
        <p:spPr>
          <a:xfrm>
            <a:off x="656471" y="1629989"/>
            <a:ext cx="2810118" cy="2563438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FFC6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2" descr="KSU Logo">
            <a:extLst>
              <a:ext uri="{FF2B5EF4-FFF2-40B4-BE49-F238E27FC236}">
                <a16:creationId xmlns:a16="http://schemas.microsoft.com/office/drawing/2014/main" id="{FA923DC6-30C8-4C1A-BB5D-51712068CE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1" t="-3160" r="1807" b="3160"/>
          <a:stretch/>
        </p:blipFill>
        <p:spPr bwMode="auto">
          <a:xfrm>
            <a:off x="114455" y="5941495"/>
            <a:ext cx="1835015" cy="104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2A0499-A0FA-4566-B00D-81E38BE0D617}"/>
              </a:ext>
            </a:extLst>
          </p:cNvPr>
          <p:cNvSpPr txBox="1"/>
          <p:nvPr/>
        </p:nvSpPr>
        <p:spPr>
          <a:xfrm>
            <a:off x="2238434" y="263116"/>
            <a:ext cx="7980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is Key to Solutions</a:t>
            </a:r>
          </a:p>
        </p:txBody>
      </p:sp>
      <p:pic>
        <p:nvPicPr>
          <p:cNvPr id="25" name="Graphic 24" descr="Old Key with solid fill">
            <a:extLst>
              <a:ext uri="{FF2B5EF4-FFF2-40B4-BE49-F238E27FC236}">
                <a16:creationId xmlns:a16="http://schemas.microsoft.com/office/drawing/2014/main" id="{D5D96426-C461-43FB-9934-5F38EB615F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065628" flipV="1">
            <a:off x="212799" y="-135500"/>
            <a:ext cx="1644598" cy="1655494"/>
          </a:xfrm>
          <a:prstGeom prst="rect">
            <a:avLst/>
          </a:prstGeom>
        </p:spPr>
      </p:pic>
      <p:pic>
        <p:nvPicPr>
          <p:cNvPr id="19" name="Graphic 18" descr="Old Key with solid fill">
            <a:extLst>
              <a:ext uri="{FF2B5EF4-FFF2-40B4-BE49-F238E27FC236}">
                <a16:creationId xmlns:a16="http://schemas.microsoft.com/office/drawing/2014/main" id="{AC9FC6E0-CABD-44D2-8B88-7D1E5159B1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900000" flipV="1">
            <a:off x="10415320" y="-106535"/>
            <a:ext cx="1644598" cy="16554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5A0E5E-5DBE-4BE1-AA1E-3180901AAB67}"/>
              </a:ext>
            </a:extLst>
          </p:cNvPr>
          <p:cNvSpPr txBox="1"/>
          <p:nvPr/>
        </p:nvSpPr>
        <p:spPr>
          <a:xfrm>
            <a:off x="423348" y="1735360"/>
            <a:ext cx="3170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Aft>
                <a:spcPts val="900"/>
              </a:spcAft>
              <a:defRPr/>
            </a:pPr>
            <a:r>
              <a:rPr lang="en-US" sz="2400" b="1" dirty="0">
                <a:solidFill>
                  <a:prstClr val="black"/>
                </a:solidFill>
              </a:rPr>
              <a:t>Key Findings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92E0A23-043B-4191-93BD-3F9AFB4D7234}"/>
              </a:ext>
            </a:extLst>
          </p:cNvPr>
          <p:cNvGrpSpPr/>
          <p:nvPr/>
        </p:nvGrpSpPr>
        <p:grpSpPr>
          <a:xfrm>
            <a:off x="4548299" y="4836829"/>
            <a:ext cx="2378298" cy="1758055"/>
            <a:chOff x="4130020" y="3868694"/>
            <a:chExt cx="2378298" cy="1758055"/>
          </a:xfrm>
        </p:grpSpPr>
        <p:pic>
          <p:nvPicPr>
            <p:cNvPr id="17" name="Graphic 16" descr="Old Key with solid fill">
              <a:extLst>
                <a:ext uri="{FF2B5EF4-FFF2-40B4-BE49-F238E27FC236}">
                  <a16:creationId xmlns:a16="http://schemas.microsoft.com/office/drawing/2014/main" id="{70CA775A-41C1-4DF4-A6F7-1C6BD94ED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8065628" flipV="1">
              <a:off x="4131524" y="3867190"/>
              <a:ext cx="454191" cy="4572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CE95AC-42FA-4C0D-8BBC-7DAD939A9791}"/>
                </a:ext>
              </a:extLst>
            </p:cNvPr>
            <p:cNvSpPr txBox="1"/>
            <p:nvPr/>
          </p:nvSpPr>
          <p:spPr>
            <a:xfrm>
              <a:off x="4719420" y="3872423"/>
              <a:ext cx="178889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prstClr val="black"/>
                  </a:solidFill>
                </a:rPr>
                <a:t>Majority Pell </a:t>
              </a:r>
              <a:r>
                <a:rPr lang="en-US" dirty="0" err="1">
                  <a:solidFill>
                    <a:prstClr val="black"/>
                  </a:solidFill>
                  <a:latin typeface="Calibri" panose="020F0502020204030204"/>
                </a:rPr>
                <a:t>i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nstitutions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have </a:t>
              </a:r>
              <a:r>
                <a:rPr lang="en-US" b="1" dirty="0">
                  <a:solidFill>
                    <a:prstClr val="black"/>
                  </a:solidFill>
                  <a:latin typeface="Calibri" panose="020F0502020204030204"/>
                </a:rPr>
                <a:t>LOWER graduation rates </a:t>
              </a: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than Minority Pell institutions.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8" name="Rectangle: Rounded Corners 21">
            <a:extLst>
              <a:ext uri="{FF2B5EF4-FFF2-40B4-BE49-F238E27FC236}">
                <a16:creationId xmlns:a16="http://schemas.microsoft.com/office/drawing/2014/main" id="{8D863C2D-8C99-614F-B385-192A01CF073C}"/>
              </a:ext>
            </a:extLst>
          </p:cNvPr>
          <p:cNvSpPr/>
          <p:nvPr/>
        </p:nvSpPr>
        <p:spPr>
          <a:xfrm>
            <a:off x="8155072" y="1615288"/>
            <a:ext cx="2886110" cy="2578139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FFC6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65C0B4-1E3E-6D4C-9824-BFEB4B8C8A18}"/>
              </a:ext>
            </a:extLst>
          </p:cNvPr>
          <p:cNvSpPr txBox="1"/>
          <p:nvPr/>
        </p:nvSpPr>
        <p:spPr>
          <a:xfrm>
            <a:off x="8951639" y="2161451"/>
            <a:ext cx="18501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Majority Pell institutions have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higher dropout rate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than Minority Pell </a:t>
            </a:r>
          </a:p>
          <a:p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institutions.</a:t>
            </a:r>
            <a:endParaRPr lang="en-US" dirty="0"/>
          </a:p>
        </p:txBody>
      </p:sp>
      <p:pic>
        <p:nvPicPr>
          <p:cNvPr id="24" name="Graphic 23" descr="Old Key with solid fill">
            <a:extLst>
              <a:ext uri="{FF2B5EF4-FFF2-40B4-BE49-F238E27FC236}">
                <a16:creationId xmlns:a16="http://schemas.microsoft.com/office/drawing/2014/main" id="{24570AF6-1FEB-CE48-91F5-17FD7FFB13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8065628" flipV="1">
            <a:off x="8256086" y="2152713"/>
            <a:ext cx="454191" cy="4572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8402F0E-8113-C544-BBF3-FA38749284AE}"/>
              </a:ext>
            </a:extLst>
          </p:cNvPr>
          <p:cNvSpPr txBox="1"/>
          <p:nvPr/>
        </p:nvSpPr>
        <p:spPr>
          <a:xfrm>
            <a:off x="8003783" y="1691140"/>
            <a:ext cx="3170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Aft>
                <a:spcPts val="900"/>
              </a:spcAft>
              <a:defRPr/>
            </a:pPr>
            <a:r>
              <a:rPr lang="en-US" sz="2400" b="1" dirty="0">
                <a:solidFill>
                  <a:prstClr val="black"/>
                </a:solidFill>
              </a:rPr>
              <a:t>Key Findings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38C7582-5AD2-44D2-87A8-516F90B1CFDB}"/>
              </a:ext>
            </a:extLst>
          </p:cNvPr>
          <p:cNvGrpSpPr/>
          <p:nvPr/>
        </p:nvGrpSpPr>
        <p:grpSpPr>
          <a:xfrm>
            <a:off x="711798" y="2166891"/>
            <a:ext cx="2447038" cy="1811781"/>
            <a:chOff x="295772" y="3090530"/>
            <a:chExt cx="2447038" cy="1811781"/>
          </a:xfrm>
        </p:grpSpPr>
        <p:pic>
          <p:nvPicPr>
            <p:cNvPr id="31" name="Graphic 30" descr="Old Key with solid fill">
              <a:extLst>
                <a:ext uri="{FF2B5EF4-FFF2-40B4-BE49-F238E27FC236}">
                  <a16:creationId xmlns:a16="http://schemas.microsoft.com/office/drawing/2014/main" id="{4E3DC3BD-3E37-483D-BD29-D49C42925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8065628" flipV="1">
              <a:off x="297276" y="3089026"/>
              <a:ext cx="454191" cy="4572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2B40263-2388-466E-8E70-FD54910B2951}"/>
                </a:ext>
              </a:extLst>
            </p:cNvPr>
            <p:cNvSpPr txBox="1"/>
            <p:nvPr/>
          </p:nvSpPr>
          <p:spPr>
            <a:xfrm>
              <a:off x="904319" y="3147985"/>
              <a:ext cx="1838491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Majority Pell schools have </a:t>
              </a:r>
              <a:r>
                <a:rPr lang="en-US" b="1" dirty="0">
                  <a:solidFill>
                    <a:prstClr val="black"/>
                  </a:solidFill>
                  <a:latin typeface="Calibri" panose="020F0502020204030204"/>
                </a:rPr>
                <a:t>higher default rates </a:t>
              </a: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than Minority Pell institutions.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4AC0D5D-28BC-4ABA-A502-6E8AF59964E5}"/>
              </a:ext>
            </a:extLst>
          </p:cNvPr>
          <p:cNvSpPr txBox="1"/>
          <p:nvPr/>
        </p:nvSpPr>
        <p:spPr>
          <a:xfrm>
            <a:off x="4175401" y="4392681"/>
            <a:ext cx="3170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Aft>
                <a:spcPts val="900"/>
              </a:spcAft>
              <a:defRPr/>
            </a:pPr>
            <a:r>
              <a:rPr lang="en-US" sz="2400" b="1" dirty="0">
                <a:solidFill>
                  <a:prstClr val="black"/>
                </a:solidFill>
              </a:rPr>
              <a:t>Key Findings</a:t>
            </a:r>
          </a:p>
        </p:txBody>
      </p:sp>
    </p:spTree>
    <p:extLst>
      <p:ext uri="{BB962C8B-B14F-4D97-AF65-F5344CB8AC3E}">
        <p14:creationId xmlns:p14="http://schemas.microsoft.com/office/powerpoint/2010/main" val="3127750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3A09AF0E-0F29-47DC-9562-97930914C1A2}"/>
              </a:ext>
            </a:extLst>
          </p:cNvPr>
          <p:cNvSpPr/>
          <p:nvPr/>
        </p:nvSpPr>
        <p:spPr>
          <a:xfrm>
            <a:off x="27912" y="1061616"/>
            <a:ext cx="4756450" cy="2607407"/>
          </a:xfrm>
          <a:prstGeom prst="cloudCallout">
            <a:avLst>
              <a:gd name="adj1" fmla="val 46928"/>
              <a:gd name="adj2" fmla="val 57809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2" descr="KSU Logo">
            <a:extLst>
              <a:ext uri="{FF2B5EF4-FFF2-40B4-BE49-F238E27FC236}">
                <a16:creationId xmlns:a16="http://schemas.microsoft.com/office/drawing/2014/main" id="{FA923DC6-30C8-4C1A-BB5D-51712068CE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1" t="-3160" r="1807" b="3160"/>
          <a:stretch/>
        </p:blipFill>
        <p:spPr bwMode="auto">
          <a:xfrm>
            <a:off x="10356985" y="5840232"/>
            <a:ext cx="1835015" cy="104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B29831B-A4F2-483A-91B0-01102F49765D}"/>
              </a:ext>
            </a:extLst>
          </p:cNvPr>
          <p:cNvSpPr>
            <a:spLocks noGrp="1"/>
          </p:cNvSpPr>
          <p:nvPr/>
        </p:nvSpPr>
        <p:spPr>
          <a:xfrm>
            <a:off x="906897" y="17730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The Questions to Ask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DD067616-B8DB-418A-85A7-7542FB3B51E6}"/>
              </a:ext>
            </a:extLst>
          </p:cNvPr>
          <p:cNvSpPr/>
          <p:nvPr/>
        </p:nvSpPr>
        <p:spPr>
          <a:xfrm flipH="1">
            <a:off x="4538188" y="784119"/>
            <a:ext cx="3614200" cy="2667000"/>
          </a:xfrm>
          <a:prstGeom prst="wedgeEllipseCallout">
            <a:avLst>
              <a:gd name="adj1" fmla="val -28793"/>
              <a:gd name="adj2" fmla="val 76071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Red Question mark">
                <a:extLst>
                  <a:ext uri="{FF2B5EF4-FFF2-40B4-BE49-F238E27FC236}">
                    <a16:creationId xmlns:a16="http://schemas.microsoft.com/office/drawing/2014/main" id="{2EC89D68-2696-4E7C-A449-FD97B05DE63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689736" y="7923"/>
              <a:ext cx="683219" cy="113869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83219" cy="1138699"/>
                    </a:xfrm>
                    <a:prstGeom prst="rect">
                      <a:avLst/>
                    </a:prstGeom>
                  </am3d:spPr>
                  <am3d:camera>
                    <am3d:pos x="0" y="0" z="553895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17042" d="1000000"/>
                    <am3d:preTrans dx="0" dy="-18004113" dz="-4973"/>
                    <am3d:scale>
                      <am3d:sx n="1000000" d="1000000"/>
                      <am3d:sy n="1000000" d="1000000"/>
                      <am3d:sz n="1000000" d="1000000"/>
                    </am3d:scale>
                    <am3d:rot ax="-429149" ay="-1155989" az="14226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3222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Red Question mark">
                <a:extLst>
                  <a:ext uri="{FF2B5EF4-FFF2-40B4-BE49-F238E27FC236}">
                    <a16:creationId xmlns:a16="http://schemas.microsoft.com/office/drawing/2014/main" id="{2EC89D68-2696-4E7C-A449-FD97B05DE6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89736" y="7923"/>
                <a:ext cx="683219" cy="1138699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57DDDFB-0D01-4A71-91C1-15E2B59411C5}"/>
              </a:ext>
            </a:extLst>
          </p:cNvPr>
          <p:cNvSpPr txBox="1"/>
          <p:nvPr/>
        </p:nvSpPr>
        <p:spPr>
          <a:xfrm>
            <a:off x="971847" y="1862199"/>
            <a:ext cx="37508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 panose="020F0502020204030204"/>
              </a:rPr>
              <a:t>“Do students at majority Pell institutions have a higher 2-year default rate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31453A-9A2C-49EB-BA7B-5DFBAD6BF0DB}"/>
              </a:ext>
            </a:extLst>
          </p:cNvPr>
          <p:cNvSpPr txBox="1"/>
          <p:nvPr/>
        </p:nvSpPr>
        <p:spPr>
          <a:xfrm>
            <a:off x="4888299" y="1717438"/>
            <a:ext cx="3160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dirty="0"/>
              <a:t>“How do Majority and Minority Pell institutions compare for </a:t>
            </a:r>
            <a:r>
              <a:rPr lang="en-US" b="1" dirty="0"/>
              <a:t>graduation rates</a:t>
            </a:r>
            <a:r>
              <a:rPr lang="en-US" dirty="0"/>
              <a:t>?”</a:t>
            </a:r>
          </a:p>
        </p:txBody>
      </p:sp>
      <p:sp>
        <p:nvSpPr>
          <p:cNvPr id="21" name="Thought Bubble: Cloud 20">
            <a:extLst>
              <a:ext uri="{FF2B5EF4-FFF2-40B4-BE49-F238E27FC236}">
                <a16:creationId xmlns:a16="http://schemas.microsoft.com/office/drawing/2014/main" id="{6ED92AE4-FF6D-4D99-B379-DA572080F89A}"/>
              </a:ext>
            </a:extLst>
          </p:cNvPr>
          <p:cNvSpPr/>
          <p:nvPr/>
        </p:nvSpPr>
        <p:spPr>
          <a:xfrm flipH="1">
            <a:off x="7902746" y="842653"/>
            <a:ext cx="4102155" cy="2549017"/>
          </a:xfrm>
          <a:prstGeom prst="cloudCallout">
            <a:avLst>
              <a:gd name="adj1" fmla="val 46928"/>
              <a:gd name="adj2" fmla="val 57809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6FDFF6-9BA9-4614-A3E0-B0F6DFCE1EFD}"/>
              </a:ext>
            </a:extLst>
          </p:cNvPr>
          <p:cNvSpPr txBox="1"/>
          <p:nvPr/>
        </p:nvSpPr>
        <p:spPr>
          <a:xfrm rot="412114">
            <a:off x="8267654" y="1678915"/>
            <a:ext cx="3403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“Do majority Pell institutions have a </a:t>
            </a:r>
            <a:r>
              <a:rPr lang="en-US" b="1" dirty="0"/>
              <a:t>higher dropout </a:t>
            </a:r>
            <a:r>
              <a:rPr lang="en-US" dirty="0"/>
              <a:t>rate?”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20307174-5F05-43FE-9B07-ECBB77D6E9D0}"/>
              </a:ext>
            </a:extLst>
          </p:cNvPr>
          <p:cNvSpPr/>
          <p:nvPr/>
        </p:nvSpPr>
        <p:spPr>
          <a:xfrm rot="20345957" flipH="1">
            <a:off x="1728770" y="4152798"/>
            <a:ext cx="3799065" cy="2266672"/>
          </a:xfrm>
          <a:prstGeom prst="wedgeEllipseCallout">
            <a:avLst>
              <a:gd name="adj1" fmla="val -28793"/>
              <a:gd name="adj2" fmla="val 76071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697788-71FD-49B7-B9EE-7C93C6622C82}"/>
              </a:ext>
            </a:extLst>
          </p:cNvPr>
          <p:cNvSpPr txBox="1"/>
          <p:nvPr/>
        </p:nvSpPr>
        <p:spPr>
          <a:xfrm rot="20392546">
            <a:off x="2131154" y="4748492"/>
            <a:ext cx="2924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“Is there a relationship between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loan default rate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graduation rate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?”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2400EAFE-B11D-4640-B4A0-A208061900AE}"/>
              </a:ext>
            </a:extLst>
          </p:cNvPr>
          <p:cNvSpPr/>
          <p:nvPr/>
        </p:nvSpPr>
        <p:spPr>
          <a:xfrm rot="811355" flipH="1">
            <a:off x="5790485" y="3668388"/>
            <a:ext cx="3356712" cy="2333625"/>
          </a:xfrm>
          <a:prstGeom prst="wedgeRoundRectCallout">
            <a:avLst>
              <a:gd name="adj1" fmla="val -21079"/>
              <a:gd name="adj2" fmla="val 78827"/>
              <a:gd name="adj3" fmla="val 16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6F4BFF-ECCA-42E0-B0EF-DB8BE7E3FB01}"/>
              </a:ext>
            </a:extLst>
          </p:cNvPr>
          <p:cNvSpPr txBox="1"/>
          <p:nvPr/>
        </p:nvSpPr>
        <p:spPr>
          <a:xfrm rot="815919">
            <a:off x="5840633" y="3995334"/>
            <a:ext cx="32406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“Do students who are independent from their parents take on the same amount of debt as students who are dependent?”</a:t>
            </a:r>
          </a:p>
        </p:txBody>
      </p:sp>
    </p:spTree>
    <p:extLst>
      <p:ext uri="{BB962C8B-B14F-4D97-AF65-F5344CB8AC3E}">
        <p14:creationId xmlns:p14="http://schemas.microsoft.com/office/powerpoint/2010/main" val="1683748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1011CC64-1A13-4E1F-A7B2-A9EF4623E761}"/>
              </a:ext>
            </a:extLst>
          </p:cNvPr>
          <p:cNvGrpSpPr/>
          <p:nvPr/>
        </p:nvGrpSpPr>
        <p:grpSpPr>
          <a:xfrm>
            <a:off x="1663288" y="579004"/>
            <a:ext cx="8579940" cy="5303520"/>
            <a:chOff x="1491838" y="483754"/>
            <a:chExt cx="8579940" cy="530352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34C2BAE-D047-43FA-8ACC-B5321405EA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57" t="3866" b="3266"/>
            <a:stretch/>
          </p:blipFill>
          <p:spPr>
            <a:xfrm>
              <a:off x="1491838" y="483754"/>
              <a:ext cx="8390091" cy="530352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3E14F3-EB1B-4F39-AEE5-EC768563F761}"/>
                </a:ext>
              </a:extLst>
            </p:cNvPr>
            <p:cNvSpPr txBox="1"/>
            <p:nvPr/>
          </p:nvSpPr>
          <p:spPr>
            <a:xfrm rot="19687022">
              <a:off x="7358844" y="1370949"/>
              <a:ext cx="2712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67EF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Independent &gt; Dependent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BEC7D8C-8BDA-4006-A37B-A7851BC17E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8" t="3866" b="3266"/>
          <a:stretch/>
        </p:blipFill>
        <p:spPr>
          <a:xfrm>
            <a:off x="1663288" y="579005"/>
            <a:ext cx="8390092" cy="5303520"/>
          </a:xfrm>
          <a:prstGeom prst="rect">
            <a:avLst/>
          </a:prstGeom>
        </p:spPr>
      </p:pic>
      <p:pic>
        <p:nvPicPr>
          <p:cNvPr id="4" name="Picture 2" descr="KSU Logo">
            <a:extLst>
              <a:ext uri="{FF2B5EF4-FFF2-40B4-BE49-F238E27FC236}">
                <a16:creationId xmlns:a16="http://schemas.microsoft.com/office/drawing/2014/main" id="{21E20CFF-8FA7-43C4-A7E8-D2CF594C9C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1" t="-3160" r="1807" b="3160"/>
          <a:stretch/>
        </p:blipFill>
        <p:spPr bwMode="auto">
          <a:xfrm>
            <a:off x="10245012" y="6033364"/>
            <a:ext cx="1835015" cy="104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65A0ED5-FCC3-4D16-9605-5173AC8A1F34}"/>
              </a:ext>
            </a:extLst>
          </p:cNvPr>
          <p:cNvSpPr txBox="1"/>
          <p:nvPr/>
        </p:nvSpPr>
        <p:spPr>
          <a:xfrm rot="19687022">
            <a:off x="7524015" y="1439386"/>
            <a:ext cx="2814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7EF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Independent &gt; Dependent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201971-BCAF-456F-880C-383BF6E17BAD}"/>
              </a:ext>
            </a:extLst>
          </p:cNvPr>
          <p:cNvSpPr txBox="1"/>
          <p:nvPr/>
        </p:nvSpPr>
        <p:spPr>
          <a:xfrm rot="19268448">
            <a:off x="5415579" y="1190859"/>
            <a:ext cx="284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Independent = Dependent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1C7055-D334-48FA-A31E-AC1C438D1053}"/>
              </a:ext>
            </a:extLst>
          </p:cNvPr>
          <p:cNvSpPr txBox="1"/>
          <p:nvPr/>
        </p:nvSpPr>
        <p:spPr>
          <a:xfrm>
            <a:off x="3348539" y="5942188"/>
            <a:ext cx="5019588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Typical debt taken on by Independent Students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AA7D72-2F72-4B17-8B79-F4889D51CB12}"/>
              </a:ext>
            </a:extLst>
          </p:cNvPr>
          <p:cNvSpPr txBox="1"/>
          <p:nvPr/>
        </p:nvSpPr>
        <p:spPr>
          <a:xfrm>
            <a:off x="352425" y="2733866"/>
            <a:ext cx="1485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Typical debt taken on  by Dependent Students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5C8692-FBDF-4ADC-B860-699C6B11B96D}"/>
              </a:ext>
            </a:extLst>
          </p:cNvPr>
          <p:cNvSpPr txBox="1"/>
          <p:nvPr/>
        </p:nvSpPr>
        <p:spPr>
          <a:xfrm>
            <a:off x="8065943" y="87833"/>
            <a:ext cx="3689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Independent vs Dependent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4C07476-D225-4C57-896B-470732B8FC18}"/>
              </a:ext>
            </a:extLst>
          </p:cNvPr>
          <p:cNvCxnSpPr>
            <a:cxnSpLocks/>
          </p:cNvCxnSpPr>
          <p:nvPr/>
        </p:nvCxnSpPr>
        <p:spPr>
          <a:xfrm>
            <a:off x="8143875" y="509816"/>
            <a:ext cx="34861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4852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2ED5B44-B4D8-44CE-8EE4-02CE304BFBB2}"/>
              </a:ext>
            </a:extLst>
          </p:cNvPr>
          <p:cNvSpPr/>
          <p:nvPr/>
        </p:nvSpPr>
        <p:spPr>
          <a:xfrm>
            <a:off x="4241948" y="1"/>
            <a:ext cx="7950052" cy="6857999"/>
          </a:xfrm>
          <a:prstGeom prst="rect">
            <a:avLst/>
          </a:prstGeom>
          <a:solidFill>
            <a:srgbClr val="B0B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7C29E68-38FB-43FD-BFAE-2794ECF23806}"/>
              </a:ext>
            </a:extLst>
          </p:cNvPr>
          <p:cNvSpPr/>
          <p:nvPr/>
        </p:nvSpPr>
        <p:spPr>
          <a:xfrm>
            <a:off x="4980373" y="435006"/>
            <a:ext cx="6710384" cy="5743607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FFC6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D24908-1C5C-4523-BD30-FBC21691412C}"/>
              </a:ext>
            </a:extLst>
          </p:cNvPr>
          <p:cNvSpPr txBox="1"/>
          <p:nvPr/>
        </p:nvSpPr>
        <p:spPr>
          <a:xfrm>
            <a:off x="5167572" y="1057981"/>
            <a:ext cx="66365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Parents can take out large-sum loans.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Nothing forces parents to disburse money to the student.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Students need information and counseling on dependency status.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88EB014-AD94-0344-9B00-D8C522413D4E}"/>
              </a:ext>
            </a:extLst>
          </p:cNvPr>
          <p:cNvSpPr txBox="1"/>
          <p:nvPr/>
        </p:nvSpPr>
        <p:spPr>
          <a:xfrm>
            <a:off x="1183642" y="2086596"/>
            <a:ext cx="15831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Parent Plus Loans</a:t>
            </a:r>
          </a:p>
        </p:txBody>
      </p:sp>
      <p:pic>
        <p:nvPicPr>
          <p:cNvPr id="31" name="Picture 30" descr="A smiling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941E5ED8-5055-460A-AD6A-ACFB31E49F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75" b="21925"/>
          <a:stretch/>
        </p:blipFill>
        <p:spPr>
          <a:xfrm>
            <a:off x="8216974" y="3429000"/>
            <a:ext cx="2791384" cy="2303803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effectLst>
            <a:softEdge rad="0"/>
          </a:effectLst>
          <a:scene3d>
            <a:camera prst="orthographicFront"/>
            <a:lightRig rig="chilly" dir="t"/>
          </a:scene3d>
          <a:sp3d prstMaterial="dkEdge">
            <a:bevelT/>
            <a:bevelB/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8D4D14-C1F8-4E9D-B6E3-C025F8536E7A}"/>
              </a:ext>
            </a:extLst>
          </p:cNvPr>
          <p:cNvSpPr txBox="1"/>
          <p:nvPr/>
        </p:nvSpPr>
        <p:spPr>
          <a:xfrm>
            <a:off x="5174993" y="3219327"/>
            <a:ext cx="30942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Financial aid counselors can help prevent fraudulent PLUS loans.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503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D8C04B-6E8C-47C6-8FF9-F50C03C0D5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8"/>
          <a:stretch/>
        </p:blipFill>
        <p:spPr>
          <a:xfrm>
            <a:off x="-1" y="377610"/>
            <a:ext cx="3709363" cy="399932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DDFB27C-F3A3-4E21-A3E3-4814E45D2BC0}"/>
              </a:ext>
            </a:extLst>
          </p:cNvPr>
          <p:cNvSpPr/>
          <p:nvPr/>
        </p:nvSpPr>
        <p:spPr>
          <a:xfrm>
            <a:off x="7609813" y="3565434"/>
            <a:ext cx="4582187" cy="2585984"/>
          </a:xfrm>
          <a:prstGeom prst="rect">
            <a:avLst/>
          </a:prstGeom>
          <a:solidFill>
            <a:srgbClr val="B0B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2" descr="KSU Logo">
            <a:extLst>
              <a:ext uri="{FF2B5EF4-FFF2-40B4-BE49-F238E27FC236}">
                <a16:creationId xmlns:a16="http://schemas.microsoft.com/office/drawing/2014/main" id="{21E20CFF-8FA7-43C4-A7E8-D2CF594C9C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1" t="-3160" r="1807" b="3160"/>
          <a:stretch/>
        </p:blipFill>
        <p:spPr bwMode="auto">
          <a:xfrm>
            <a:off x="10245012" y="6033364"/>
            <a:ext cx="1835015" cy="104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4A37FBE-8FDD-454F-A04E-B32A1EC1B481}"/>
              </a:ext>
            </a:extLst>
          </p:cNvPr>
          <p:cNvSpPr txBox="1"/>
          <p:nvPr/>
        </p:nvSpPr>
        <p:spPr>
          <a:xfrm>
            <a:off x="101484" y="5006388"/>
            <a:ext cx="56930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59A0"/>
                </a:solidFill>
                <a:effectLst/>
                <a:uLnTx/>
                <a:uFillTx/>
                <a:latin typeface="Mangal Pro" panose="020B0502040204020203" pitchFamily="2" charset="0"/>
                <a:ea typeface="+mn-ea"/>
                <a:cs typeface="Mangal Pro" panose="020B0502040204020203" pitchFamily="2" charset="0"/>
              </a:rPr>
              <a:t>U.S. BUREAU OF LABOR STATISTICS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37BDFEE-04AB-4DBD-8663-12F2A8B81288}"/>
              </a:ext>
            </a:extLst>
          </p:cNvPr>
          <p:cNvGrpSpPr/>
          <p:nvPr/>
        </p:nvGrpSpPr>
        <p:grpSpPr>
          <a:xfrm>
            <a:off x="359976" y="952441"/>
            <a:ext cx="2072888" cy="2030512"/>
            <a:chOff x="374076" y="1549768"/>
            <a:chExt cx="2072888" cy="203051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C5EF5A3-9DA7-4EA5-A831-555E040480C7}"/>
                </a:ext>
              </a:extLst>
            </p:cNvPr>
            <p:cNvSpPr/>
            <p:nvPr/>
          </p:nvSpPr>
          <p:spPr>
            <a:xfrm>
              <a:off x="374076" y="1549768"/>
              <a:ext cx="2072888" cy="203051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59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26" name="Picture 2" descr="Bureau of Labor Statistics - Wikipedia">
              <a:extLst>
                <a:ext uri="{FF2B5EF4-FFF2-40B4-BE49-F238E27FC236}">
                  <a16:creationId xmlns:a16="http://schemas.microsoft.com/office/drawing/2014/main" id="{B7BA063A-CA51-4D97-B538-03C0E3B0DB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75" y="1624738"/>
              <a:ext cx="1937089" cy="1696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091A8B7-9255-4BA8-9F7B-A0545F6FEDC3}"/>
              </a:ext>
            </a:extLst>
          </p:cNvPr>
          <p:cNvSpPr/>
          <p:nvPr/>
        </p:nvSpPr>
        <p:spPr>
          <a:xfrm>
            <a:off x="2528535" y="1907188"/>
            <a:ext cx="3251923" cy="251808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FFC6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DC0BF1-B586-4E58-B63A-061186E6ECE9}"/>
              </a:ext>
            </a:extLst>
          </p:cNvPr>
          <p:cNvSpPr txBox="1"/>
          <p:nvPr/>
        </p:nvSpPr>
        <p:spPr>
          <a:xfrm>
            <a:off x="2756226" y="2032136"/>
            <a:ext cx="27965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U.S. Bureau of Labor Statistics claims the median weekly earnings in 2019 for all U.S. workers was $969. Of those, workers who held bachelor’s degrees earned a median weekly pay of $1,248.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326F0EE-68EA-4B22-A21F-73A22B2AB187}"/>
              </a:ext>
            </a:extLst>
          </p:cNvPr>
          <p:cNvSpPr/>
          <p:nvPr/>
        </p:nvSpPr>
        <p:spPr>
          <a:xfrm>
            <a:off x="6692056" y="2032136"/>
            <a:ext cx="3415944" cy="2199665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FFC6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51924B-777D-4DC1-B63D-701FF5F76F98}"/>
              </a:ext>
            </a:extLst>
          </p:cNvPr>
          <p:cNvSpPr txBox="1"/>
          <p:nvPr/>
        </p:nvSpPr>
        <p:spPr>
          <a:xfrm>
            <a:off x="6898612" y="2103886"/>
            <a:ext cx="32093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2016, the Brookings Institute found that, in comparison to other loan borrowers, those that received a Pell Grant attended universities that had lower graduation rates and higher loan default rates.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006F00F-0A0F-4635-97A3-219E3A51EADD}"/>
              </a:ext>
            </a:extLst>
          </p:cNvPr>
          <p:cNvGrpSpPr/>
          <p:nvPr/>
        </p:nvGrpSpPr>
        <p:grpSpPr>
          <a:xfrm>
            <a:off x="8135722" y="4418973"/>
            <a:ext cx="2826890" cy="1493111"/>
            <a:chOff x="7841110" y="4174997"/>
            <a:chExt cx="2826890" cy="149311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8F9F193-2850-432A-BCCA-0A70F531F62F}"/>
                </a:ext>
              </a:extLst>
            </p:cNvPr>
            <p:cNvSpPr/>
            <p:nvPr/>
          </p:nvSpPr>
          <p:spPr>
            <a:xfrm>
              <a:off x="7841110" y="4174997"/>
              <a:ext cx="2826890" cy="149311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D31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CBD69D3-3AE3-4F9D-8AFF-A924A5A362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8376" y="4367134"/>
              <a:ext cx="2136636" cy="903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16A9DE3-F189-46BC-A960-26A8144DDBAE}"/>
                </a:ext>
              </a:extLst>
            </p:cNvPr>
            <p:cNvCxnSpPr>
              <a:cxnSpLocks/>
            </p:cNvCxnSpPr>
            <p:nvPr/>
          </p:nvCxnSpPr>
          <p:spPr>
            <a:xfrm>
              <a:off x="7841110" y="5537200"/>
              <a:ext cx="2826890" cy="0"/>
            </a:xfrm>
            <a:prstGeom prst="line">
              <a:avLst/>
            </a:prstGeom>
            <a:ln w="127000">
              <a:solidFill>
                <a:srgbClr val="0D316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7CA9DA27-B4DC-4681-8475-BE7620A41AEB}"/>
              </a:ext>
            </a:extLst>
          </p:cNvPr>
          <p:cNvSpPr txBox="1"/>
          <p:nvPr/>
        </p:nvSpPr>
        <p:spPr>
          <a:xfrm>
            <a:off x="6889088" y="405564"/>
            <a:ext cx="45752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D3164"/>
                </a:solidFill>
                <a:effectLst/>
                <a:uLnTx/>
                <a:uFillTx/>
                <a:latin typeface="Mangal Pro" panose="020B0502040204020203" pitchFamily="2" charset="0"/>
                <a:ea typeface="+mn-ea"/>
                <a:cs typeface="Mangal Pro" panose="020B0502040204020203" pitchFamily="2" charset="0"/>
              </a:rPr>
              <a:t>THE BROOKINGS INSTITUTE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54AC092-74E3-4203-AEAF-E05C60EB0F21}"/>
              </a:ext>
            </a:extLst>
          </p:cNvPr>
          <p:cNvCxnSpPr>
            <a:cxnSpLocks/>
          </p:cNvCxnSpPr>
          <p:nvPr/>
        </p:nvCxnSpPr>
        <p:spPr>
          <a:xfrm>
            <a:off x="6096000" y="-16669"/>
            <a:ext cx="0" cy="632698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841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5A02B69-BE9A-4AF9-B40A-C01C00236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462434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latin typeface="+mj-lt"/>
                <a:cs typeface="+mj-cs"/>
              </a:rPr>
              <a:t>Questions?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4A709FC-1ADC-45CD-856D-3B1A50C58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E67272E-0E66-4396-9C0C-4E154CCE2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008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B37163B-D20C-4EE6-9C47-FB13DE681F7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5543" y="2871982"/>
            <a:ext cx="4558309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/>
            <a:r>
              <a:rPr lang="en-US" sz="1800">
                <a:latin typeface="+mn-lt"/>
              </a:rPr>
              <a:t>Nathaniel Jones</a:t>
            </a:r>
          </a:p>
          <a:p>
            <a:pPr marL="0"/>
            <a:r>
              <a:rPr lang="en-US" sz="1800"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njones71@students.kennesaw.edu</a:t>
            </a:r>
            <a:endParaRPr lang="en-US" sz="1800">
              <a:latin typeface="+mn-lt"/>
            </a:endParaRPr>
          </a:p>
          <a:p>
            <a:pPr marL="0"/>
            <a:r>
              <a:rPr lang="en-US" sz="1800">
                <a:latin typeface="+mn-lt"/>
              </a:rPr>
              <a:t>Thank you!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CB8E572-32F0-4C78-B268-2702C859F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FC6224A-7B8A-4699-99DC-A6C9CD617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611C424-EB44-492D-9C48-78BB0D5DC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8252" y="2722161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9156A24-128C-4054-AAFF-F8CA5BA0E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3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Graphic 7" descr="Customer review outline">
            <a:extLst>
              <a:ext uri="{FF2B5EF4-FFF2-40B4-BE49-F238E27FC236}">
                <a16:creationId xmlns:a16="http://schemas.microsoft.com/office/drawing/2014/main" id="{5F9A5B07-2991-4C9E-B49F-EC4BD4CB1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40900" y="174638"/>
            <a:ext cx="2443301" cy="2443301"/>
          </a:xfrm>
          <a:prstGeom prst="rect">
            <a:avLst/>
          </a:prstGeom>
        </p:spPr>
      </p:pic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D8DA2D7C-51D9-44F3-8BAE-BAEB4CC58AA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3" t="44078" r="21717" b="12659"/>
          <a:stretch/>
        </p:blipFill>
        <p:spPr>
          <a:xfrm>
            <a:off x="6315043" y="3199696"/>
            <a:ext cx="1789619" cy="1788131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46E8F12-06B4-4D6B-866C-1743B253C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CC324B9-DFFF-42F1-8D81-AAD42554B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2" descr="KSU Logo">
            <a:extLst>
              <a:ext uri="{FF2B5EF4-FFF2-40B4-BE49-F238E27FC236}">
                <a16:creationId xmlns:a16="http://schemas.microsoft.com/office/drawing/2014/main" id="{21E20CFF-8FA7-43C4-A7E8-D2CF594C9C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1" t="-3160" r="1807" b="3160"/>
          <a:stretch/>
        </p:blipFill>
        <p:spPr bwMode="auto">
          <a:xfrm>
            <a:off x="9240900" y="4831063"/>
            <a:ext cx="2825070" cy="159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 descr="Online meeting with solid fill">
            <a:extLst>
              <a:ext uri="{FF2B5EF4-FFF2-40B4-BE49-F238E27FC236}">
                <a16:creationId xmlns:a16="http://schemas.microsoft.com/office/drawing/2014/main" id="{BF2019DF-962C-48D9-9298-736EE490AE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04053" y="724812"/>
            <a:ext cx="980947" cy="9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587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3A09AF0E-0F29-47DC-9562-97930914C1A2}"/>
              </a:ext>
            </a:extLst>
          </p:cNvPr>
          <p:cNvSpPr/>
          <p:nvPr/>
        </p:nvSpPr>
        <p:spPr>
          <a:xfrm>
            <a:off x="27912" y="1061616"/>
            <a:ext cx="4756450" cy="2607407"/>
          </a:xfrm>
          <a:prstGeom prst="cloudCallout">
            <a:avLst>
              <a:gd name="adj1" fmla="val 46928"/>
              <a:gd name="adj2" fmla="val 57809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2" descr="KSU Logo">
            <a:extLst>
              <a:ext uri="{FF2B5EF4-FFF2-40B4-BE49-F238E27FC236}">
                <a16:creationId xmlns:a16="http://schemas.microsoft.com/office/drawing/2014/main" id="{FA923DC6-30C8-4C1A-BB5D-51712068CE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1" t="-3160" r="1807" b="3160"/>
          <a:stretch/>
        </p:blipFill>
        <p:spPr bwMode="auto">
          <a:xfrm>
            <a:off x="10356985" y="5840232"/>
            <a:ext cx="1835015" cy="104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B29831B-A4F2-483A-91B0-01102F49765D}"/>
              </a:ext>
            </a:extLst>
          </p:cNvPr>
          <p:cNvSpPr>
            <a:spLocks noGrp="1"/>
          </p:cNvSpPr>
          <p:nvPr/>
        </p:nvSpPr>
        <p:spPr>
          <a:xfrm>
            <a:off x="906897" y="17730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The Questions We Answered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DD067616-B8DB-418A-85A7-7542FB3B51E6}"/>
              </a:ext>
            </a:extLst>
          </p:cNvPr>
          <p:cNvSpPr/>
          <p:nvPr/>
        </p:nvSpPr>
        <p:spPr>
          <a:xfrm flipH="1">
            <a:off x="4538188" y="784119"/>
            <a:ext cx="3614200" cy="2667000"/>
          </a:xfrm>
          <a:prstGeom prst="wedgeEllipseCallout">
            <a:avLst>
              <a:gd name="adj1" fmla="val -28793"/>
              <a:gd name="adj2" fmla="val 76071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Red Question mark">
                <a:extLst>
                  <a:ext uri="{FF2B5EF4-FFF2-40B4-BE49-F238E27FC236}">
                    <a16:creationId xmlns:a16="http://schemas.microsoft.com/office/drawing/2014/main" id="{2EC89D68-2696-4E7C-A449-FD97B05DE6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23738514"/>
                  </p:ext>
                </p:extLst>
              </p:nvPr>
            </p:nvGraphicFramePr>
            <p:xfrm>
              <a:off x="168699" y="21760"/>
              <a:ext cx="683219" cy="113869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83219" cy="1138699"/>
                    </a:xfrm>
                    <a:prstGeom prst="rect">
                      <a:avLst/>
                    </a:prstGeom>
                  </am3d:spPr>
                  <am3d:camera>
                    <am3d:pos x="0" y="0" z="553895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17042" d="1000000"/>
                    <am3d:preTrans dx="0" dy="-18004113" dz="-4973"/>
                    <am3d:scale>
                      <am3d:sx n="1000000" d="1000000"/>
                      <am3d:sy n="1000000" d="1000000"/>
                      <am3d:sz n="1000000" d="1000000"/>
                    </am3d:scale>
                    <am3d:rot ax="-429149" ay="-1155989" az="14226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3222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Red Question mark">
                <a:extLst>
                  <a:ext uri="{FF2B5EF4-FFF2-40B4-BE49-F238E27FC236}">
                    <a16:creationId xmlns:a16="http://schemas.microsoft.com/office/drawing/2014/main" id="{2EC89D68-2696-4E7C-A449-FD97B05DE6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8699" y="21760"/>
                <a:ext cx="683219" cy="1138699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57DDDFB-0D01-4A71-91C1-15E2B59411C5}"/>
              </a:ext>
            </a:extLst>
          </p:cNvPr>
          <p:cNvSpPr txBox="1"/>
          <p:nvPr/>
        </p:nvSpPr>
        <p:spPr>
          <a:xfrm>
            <a:off x="632280" y="1490176"/>
            <a:ext cx="37508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 panose="020F0502020204030204"/>
              </a:rPr>
              <a:t>“Do students at majority Pell institutions have a higher 2-year default rate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31453A-9A2C-49EB-BA7B-5DFBAD6BF0DB}"/>
              </a:ext>
            </a:extLst>
          </p:cNvPr>
          <p:cNvSpPr txBox="1"/>
          <p:nvPr/>
        </p:nvSpPr>
        <p:spPr>
          <a:xfrm>
            <a:off x="4839341" y="1236402"/>
            <a:ext cx="3160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dirty="0"/>
              <a:t>“How do Majority and Minority Pell institutions compare for </a:t>
            </a:r>
            <a:r>
              <a:rPr lang="en-US" b="1" dirty="0"/>
              <a:t>graduation rates</a:t>
            </a:r>
            <a:r>
              <a:rPr lang="en-US" dirty="0"/>
              <a:t>?”</a:t>
            </a:r>
          </a:p>
        </p:txBody>
      </p:sp>
      <p:sp>
        <p:nvSpPr>
          <p:cNvPr id="21" name="Thought Bubble: Cloud 20">
            <a:extLst>
              <a:ext uri="{FF2B5EF4-FFF2-40B4-BE49-F238E27FC236}">
                <a16:creationId xmlns:a16="http://schemas.microsoft.com/office/drawing/2014/main" id="{6ED92AE4-FF6D-4D99-B379-DA572080F89A}"/>
              </a:ext>
            </a:extLst>
          </p:cNvPr>
          <p:cNvSpPr/>
          <p:nvPr/>
        </p:nvSpPr>
        <p:spPr>
          <a:xfrm flipH="1">
            <a:off x="7902746" y="842653"/>
            <a:ext cx="4102155" cy="2549017"/>
          </a:xfrm>
          <a:prstGeom prst="cloudCallout">
            <a:avLst>
              <a:gd name="adj1" fmla="val 46928"/>
              <a:gd name="adj2" fmla="val 57809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6FDFF6-9BA9-4614-A3E0-B0F6DFCE1EFD}"/>
              </a:ext>
            </a:extLst>
          </p:cNvPr>
          <p:cNvSpPr txBox="1"/>
          <p:nvPr/>
        </p:nvSpPr>
        <p:spPr>
          <a:xfrm>
            <a:off x="8252017" y="1195328"/>
            <a:ext cx="3403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“Do majority Pell institutions have a </a:t>
            </a:r>
            <a:r>
              <a:rPr lang="en-US" b="1" dirty="0"/>
              <a:t>higher dropout </a:t>
            </a:r>
            <a:r>
              <a:rPr lang="en-US" dirty="0"/>
              <a:t>rate?”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20307174-5F05-43FE-9B07-ECBB77D6E9D0}"/>
              </a:ext>
            </a:extLst>
          </p:cNvPr>
          <p:cNvSpPr/>
          <p:nvPr/>
        </p:nvSpPr>
        <p:spPr>
          <a:xfrm rot="20345957" flipH="1">
            <a:off x="1728770" y="4152798"/>
            <a:ext cx="3799065" cy="2266672"/>
          </a:xfrm>
          <a:prstGeom prst="wedgeEllipseCallout">
            <a:avLst>
              <a:gd name="adj1" fmla="val -28793"/>
              <a:gd name="adj2" fmla="val 76071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697788-71FD-49B7-B9EE-7C93C6622C82}"/>
              </a:ext>
            </a:extLst>
          </p:cNvPr>
          <p:cNvSpPr txBox="1"/>
          <p:nvPr/>
        </p:nvSpPr>
        <p:spPr>
          <a:xfrm>
            <a:off x="2624067" y="4246986"/>
            <a:ext cx="2924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“Is there a relationship between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loan default rate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graduation rate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?”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2400EAFE-B11D-4640-B4A0-A208061900AE}"/>
              </a:ext>
            </a:extLst>
          </p:cNvPr>
          <p:cNvSpPr/>
          <p:nvPr/>
        </p:nvSpPr>
        <p:spPr>
          <a:xfrm rot="811355" flipH="1">
            <a:off x="5790485" y="3668388"/>
            <a:ext cx="3356712" cy="2333625"/>
          </a:xfrm>
          <a:prstGeom prst="wedgeRoundRectCallout">
            <a:avLst>
              <a:gd name="adj1" fmla="val -21079"/>
              <a:gd name="adj2" fmla="val 78827"/>
              <a:gd name="adj3" fmla="val 16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6F4BFF-ECCA-42E0-B0EF-DB8BE7E3FB01}"/>
              </a:ext>
            </a:extLst>
          </p:cNvPr>
          <p:cNvSpPr txBox="1"/>
          <p:nvPr/>
        </p:nvSpPr>
        <p:spPr>
          <a:xfrm rot="815919">
            <a:off x="5925715" y="3680802"/>
            <a:ext cx="32406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“Do students who are independent from their parents take on the same amount of debt as students who are dependent?”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88B2E-617E-4146-BA07-FB85AB93C860}"/>
              </a:ext>
            </a:extLst>
          </p:cNvPr>
          <p:cNvSpPr txBox="1"/>
          <p:nvPr/>
        </p:nvSpPr>
        <p:spPr>
          <a:xfrm>
            <a:off x="642001" y="2296666"/>
            <a:ext cx="3631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E4070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Majority Pell schools have more students that default on their loans within 2 years.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4070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F43C4-F4A3-4351-A5C3-15AACDF49A60}"/>
              </a:ext>
            </a:extLst>
          </p:cNvPr>
          <p:cNvSpPr txBox="1"/>
          <p:nvPr/>
        </p:nvSpPr>
        <p:spPr>
          <a:xfrm>
            <a:off x="4906733" y="2141557"/>
            <a:ext cx="3027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E4070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Majority Pell schools have a lower graduation rate at 4-year schools.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4070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C65CA1-9662-497E-B629-FA310D98AE3E}"/>
              </a:ext>
            </a:extLst>
          </p:cNvPr>
          <p:cNvSpPr txBox="1"/>
          <p:nvPr/>
        </p:nvSpPr>
        <p:spPr>
          <a:xfrm>
            <a:off x="8987006" y="1900392"/>
            <a:ext cx="2702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4070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Majority Pell have more students that drop out within 8 years.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30E7E3-1E99-410E-B1E7-2949241A932B}"/>
              </a:ext>
            </a:extLst>
          </p:cNvPr>
          <p:cNvSpPr txBox="1"/>
          <p:nvPr/>
        </p:nvSpPr>
        <p:spPr>
          <a:xfrm>
            <a:off x="2024991" y="5196219"/>
            <a:ext cx="28662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4070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Schools that graduate more than 50% of their students have a lower default rate. 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26F92D-83D5-4B17-88D7-06D220048BE8}"/>
              </a:ext>
            </a:extLst>
          </p:cNvPr>
          <p:cNvSpPr txBox="1"/>
          <p:nvPr/>
        </p:nvSpPr>
        <p:spPr>
          <a:xfrm rot="894897">
            <a:off x="6145083" y="5163831"/>
            <a:ext cx="2352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4070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Independent students take on more debt.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897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3760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361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CD0CA78-14EF-461D-B58D-5DE8968AF25C}"/>
              </a:ext>
            </a:extLst>
          </p:cNvPr>
          <p:cNvGrpSpPr/>
          <p:nvPr/>
        </p:nvGrpSpPr>
        <p:grpSpPr>
          <a:xfrm>
            <a:off x="628058" y="3443289"/>
            <a:ext cx="6808015" cy="2507424"/>
            <a:chOff x="628058" y="3429000"/>
            <a:chExt cx="6808015" cy="2507424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9BFBACBB-BFF5-4D5A-AFEB-D7104C8A33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87" t="49190" r="5460" b="2924"/>
            <a:stretch/>
          </p:blipFill>
          <p:spPr>
            <a:xfrm>
              <a:off x="628058" y="3429000"/>
              <a:ext cx="6808015" cy="2345767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4988158-F6FC-4109-8ABC-D402D01E6F3C}"/>
                </a:ext>
              </a:extLst>
            </p:cNvPr>
            <p:cNvSpPr txBox="1"/>
            <p:nvPr/>
          </p:nvSpPr>
          <p:spPr>
            <a:xfrm>
              <a:off x="3082606" y="5667120"/>
              <a:ext cx="860889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36%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BE7B124-9661-4CA7-B393-011AA12DA2B1}"/>
              </a:ext>
            </a:extLst>
          </p:cNvPr>
          <p:cNvGrpSpPr/>
          <p:nvPr/>
        </p:nvGrpSpPr>
        <p:grpSpPr>
          <a:xfrm>
            <a:off x="628058" y="3463842"/>
            <a:ext cx="6770665" cy="2568667"/>
            <a:chOff x="628058" y="3463842"/>
            <a:chExt cx="6770665" cy="2568667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EA209845-6A2F-4948-B1B6-B8C9F1E542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83" t="50590" r="5729" b="2517"/>
            <a:stretch/>
          </p:blipFill>
          <p:spPr>
            <a:xfrm>
              <a:off x="628058" y="3463842"/>
              <a:ext cx="6770665" cy="2384103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330F0F1-A0A9-459E-8F2B-FB1BDABABBA0}"/>
                </a:ext>
              </a:extLst>
            </p:cNvPr>
            <p:cNvGrpSpPr/>
            <p:nvPr/>
          </p:nvGrpSpPr>
          <p:grpSpPr>
            <a:xfrm>
              <a:off x="5019543" y="3471053"/>
              <a:ext cx="484450" cy="2561456"/>
              <a:chOff x="5019543" y="3471053"/>
              <a:chExt cx="484450" cy="2561456"/>
            </a:xfrm>
          </p:grpSpPr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C628CA6E-2DF3-43CC-B6FD-D684FA92298A}"/>
                  </a:ext>
                </a:extLst>
              </p:cNvPr>
              <p:cNvSpPr txBox="1"/>
              <p:nvPr/>
            </p:nvSpPr>
            <p:spPr>
              <a:xfrm>
                <a:off x="5019543" y="5763205"/>
                <a:ext cx="484450" cy="2693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5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36%</a:t>
                </a:r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787BD975-E601-414D-8657-A009AFB74B7D}"/>
                  </a:ext>
                </a:extLst>
              </p:cNvPr>
              <p:cNvCxnSpPr/>
              <p:nvPr/>
            </p:nvCxnSpPr>
            <p:spPr>
              <a:xfrm>
                <a:off x="5251223" y="3471053"/>
                <a:ext cx="0" cy="2239437"/>
              </a:xfrm>
              <a:prstGeom prst="line">
                <a:avLst/>
              </a:prstGeom>
              <a:ln w="25400">
                <a:solidFill>
                  <a:srgbClr val="00BA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C3DE02A-16AD-4821-9F6C-E01330A08C55}"/>
                </a:ext>
              </a:extLst>
            </p:cNvPr>
            <p:cNvGrpSpPr/>
            <p:nvPr/>
          </p:nvGrpSpPr>
          <p:grpSpPr>
            <a:xfrm>
              <a:off x="1827418" y="3471053"/>
              <a:ext cx="484450" cy="2561456"/>
              <a:chOff x="1827418" y="3471053"/>
              <a:chExt cx="484450" cy="2561456"/>
            </a:xfrm>
          </p:grpSpPr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DFE3AE63-EBC7-435A-820E-561EB516090A}"/>
                  </a:ext>
                </a:extLst>
              </p:cNvPr>
              <p:cNvSpPr txBox="1"/>
              <p:nvPr/>
            </p:nvSpPr>
            <p:spPr>
              <a:xfrm>
                <a:off x="1827418" y="5763205"/>
                <a:ext cx="484450" cy="2693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5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36%</a:t>
                </a:r>
              </a:p>
            </p:txBody>
          </p: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12856F4C-4A85-4534-8F96-9B206FBEAF85}"/>
                  </a:ext>
                </a:extLst>
              </p:cNvPr>
              <p:cNvCxnSpPr/>
              <p:nvPr/>
            </p:nvCxnSpPr>
            <p:spPr>
              <a:xfrm>
                <a:off x="2038278" y="3471053"/>
                <a:ext cx="0" cy="2239437"/>
              </a:xfrm>
              <a:prstGeom prst="line">
                <a:avLst/>
              </a:prstGeom>
              <a:ln w="25400">
                <a:solidFill>
                  <a:srgbClr val="00BAC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A3108F4-3889-4FF9-84B2-959219644C94}"/>
              </a:ext>
            </a:extLst>
          </p:cNvPr>
          <p:cNvGrpSpPr/>
          <p:nvPr/>
        </p:nvGrpSpPr>
        <p:grpSpPr>
          <a:xfrm>
            <a:off x="628058" y="1039789"/>
            <a:ext cx="6808016" cy="2477748"/>
            <a:chOff x="628058" y="1039789"/>
            <a:chExt cx="6808016" cy="2477748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3E15E48-E70E-45FF-890E-0AC47B246F1C}"/>
                </a:ext>
              </a:extLst>
            </p:cNvPr>
            <p:cNvSpPr txBox="1"/>
            <p:nvPr/>
          </p:nvSpPr>
          <p:spPr>
            <a:xfrm>
              <a:off x="2535446" y="3248233"/>
              <a:ext cx="484450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50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  <a:r>
                <a:rPr kumimoji="0" lang="en-US" sz="11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6%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1CA25C2-4281-41B1-AA9C-274BEB6539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87" t="3431" r="5460" b="50856"/>
            <a:stretch/>
          </p:blipFill>
          <p:spPr>
            <a:xfrm>
              <a:off x="628058" y="1039789"/>
              <a:ext cx="6808016" cy="2239278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518438-62A2-4628-AA07-BA43BC1FE2FC}"/>
              </a:ext>
            </a:extLst>
          </p:cNvPr>
          <p:cNvGrpSpPr/>
          <p:nvPr/>
        </p:nvGrpSpPr>
        <p:grpSpPr>
          <a:xfrm>
            <a:off x="628058" y="911651"/>
            <a:ext cx="6770663" cy="2611862"/>
            <a:chOff x="628058" y="911651"/>
            <a:chExt cx="6770663" cy="261186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D051A1C-05A5-446A-8F7E-E9DC57D885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83" t="3541" r="6203" b="49449"/>
            <a:stretch/>
          </p:blipFill>
          <p:spPr>
            <a:xfrm>
              <a:off x="628058" y="911651"/>
              <a:ext cx="6770663" cy="2422837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18ACE66-BD7D-40C5-A0FD-16C1B530F99C}"/>
                </a:ext>
              </a:extLst>
            </p:cNvPr>
            <p:cNvGrpSpPr/>
            <p:nvPr/>
          </p:nvGrpSpPr>
          <p:grpSpPr>
            <a:xfrm>
              <a:off x="4848176" y="1077103"/>
              <a:ext cx="484449" cy="2445564"/>
              <a:chOff x="4848176" y="1077103"/>
              <a:chExt cx="484449" cy="2445564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67AC5C2-9A93-45C2-8375-3BEC7D9B2383}"/>
                  </a:ext>
                </a:extLst>
              </p:cNvPr>
              <p:cNvSpPr txBox="1"/>
              <p:nvPr/>
            </p:nvSpPr>
            <p:spPr>
              <a:xfrm>
                <a:off x="4848176" y="3253363"/>
                <a:ext cx="484449" cy="2693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26%</a:t>
                </a: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1A2782-DBA2-48B5-982A-7CE2F56ECB7E}"/>
                  </a:ext>
                </a:extLst>
              </p:cNvPr>
              <p:cNvCxnSpPr/>
              <p:nvPr/>
            </p:nvCxnSpPr>
            <p:spPr>
              <a:xfrm>
                <a:off x="5016273" y="1077103"/>
                <a:ext cx="0" cy="2239437"/>
              </a:xfrm>
              <a:prstGeom prst="line">
                <a:avLst/>
              </a:prstGeom>
              <a:ln w="25400">
                <a:solidFill>
                  <a:srgbClr val="F8797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891CE6D-B578-47B9-8575-4A8E0057C357}"/>
                </a:ext>
              </a:extLst>
            </p:cNvPr>
            <p:cNvGrpSpPr/>
            <p:nvPr/>
          </p:nvGrpSpPr>
          <p:grpSpPr>
            <a:xfrm>
              <a:off x="1625289" y="1077808"/>
              <a:ext cx="484450" cy="2445705"/>
              <a:chOff x="1625289" y="1077808"/>
              <a:chExt cx="484450" cy="2445705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6D4C63A-746A-4A71-829F-F03802D9F99F}"/>
                  </a:ext>
                </a:extLst>
              </p:cNvPr>
              <p:cNvSpPr txBox="1"/>
              <p:nvPr/>
            </p:nvSpPr>
            <p:spPr>
              <a:xfrm>
                <a:off x="1625289" y="3254209"/>
                <a:ext cx="484450" cy="2693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150" dirty="0">
                    <a:solidFill>
                      <a:prstClr val="black"/>
                    </a:solidFill>
                    <a:latin typeface="Calibri" panose="020F0502020204030204"/>
                  </a:rPr>
                  <a:t>26</a:t>
                </a:r>
                <a:r>
                  <a:rPr kumimoji="0" lang="en-US" sz="11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%</a:t>
                </a:r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652AE7FD-F5C3-4A3B-8FAF-B97ECDE1F8F9}"/>
                  </a:ext>
                </a:extLst>
              </p:cNvPr>
              <p:cNvCxnSpPr/>
              <p:nvPr/>
            </p:nvCxnSpPr>
            <p:spPr>
              <a:xfrm>
                <a:off x="1790628" y="1077808"/>
                <a:ext cx="0" cy="2239437"/>
              </a:xfrm>
              <a:prstGeom prst="line">
                <a:avLst/>
              </a:prstGeom>
              <a:ln w="25400">
                <a:solidFill>
                  <a:srgbClr val="F8797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2535388-4944-488B-82F3-ECFD60C6456D}"/>
              </a:ext>
            </a:extLst>
          </p:cNvPr>
          <p:cNvGrpSpPr/>
          <p:nvPr/>
        </p:nvGrpSpPr>
        <p:grpSpPr>
          <a:xfrm>
            <a:off x="617220" y="913126"/>
            <a:ext cx="6785127" cy="2608924"/>
            <a:chOff x="617220" y="913126"/>
            <a:chExt cx="6785127" cy="260892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FD2A7D1-67D3-4C96-8566-A22693D8B76F}"/>
                </a:ext>
              </a:extLst>
            </p:cNvPr>
            <p:cNvGrpSpPr/>
            <p:nvPr/>
          </p:nvGrpSpPr>
          <p:grpSpPr>
            <a:xfrm>
              <a:off x="617220" y="913126"/>
              <a:ext cx="6785127" cy="2539482"/>
              <a:chOff x="617220" y="913126"/>
              <a:chExt cx="6785127" cy="2539482"/>
            </a:xfrm>
          </p:grpSpPr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E87FABA8-EE63-4814-8F4F-05298E867C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083" t="3541" r="6203" b="49449"/>
              <a:stretch/>
            </p:blipFill>
            <p:spPr>
              <a:xfrm>
                <a:off x="617220" y="913126"/>
                <a:ext cx="6785127" cy="2414417"/>
              </a:xfrm>
              <a:prstGeom prst="rect">
                <a:avLst/>
              </a:prstGeom>
            </p:spPr>
          </p:pic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0DC37F1-1216-45BC-AE1E-D55895BE4D9C}"/>
                  </a:ext>
                </a:extLst>
              </p:cNvPr>
              <p:cNvSpPr/>
              <p:nvPr/>
            </p:nvSpPr>
            <p:spPr>
              <a:xfrm>
                <a:off x="1703997" y="3338308"/>
                <a:ext cx="341943" cy="114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CC7D3C12-5F9E-4D97-9238-91BD279D4878}"/>
                  </a:ext>
                </a:extLst>
              </p:cNvPr>
              <p:cNvSpPr/>
              <p:nvPr/>
            </p:nvSpPr>
            <p:spPr>
              <a:xfrm>
                <a:off x="4865350" y="3330053"/>
                <a:ext cx="341943" cy="114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26894116-3867-4F86-9573-07610F1DB145}"/>
                </a:ext>
              </a:extLst>
            </p:cNvPr>
            <p:cNvGrpSpPr/>
            <p:nvPr/>
          </p:nvGrpSpPr>
          <p:grpSpPr>
            <a:xfrm>
              <a:off x="1298567" y="1077103"/>
              <a:ext cx="484449" cy="2439875"/>
              <a:chOff x="1298567" y="1077103"/>
              <a:chExt cx="484449" cy="2439875"/>
            </a:xfrm>
          </p:grpSpPr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218DFA06-DAD7-4D05-9422-B8B42EE1C5AF}"/>
                  </a:ext>
                </a:extLst>
              </p:cNvPr>
              <p:cNvSpPr txBox="1"/>
              <p:nvPr/>
            </p:nvSpPr>
            <p:spPr>
              <a:xfrm>
                <a:off x="1298567" y="3247674"/>
                <a:ext cx="484449" cy="2693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16%</a:t>
                </a:r>
              </a:p>
            </p:txBody>
          </p: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95AC963D-70F1-48A2-B99C-6051DBA763A8}"/>
                  </a:ext>
                </a:extLst>
              </p:cNvPr>
              <p:cNvCxnSpPr/>
              <p:nvPr/>
            </p:nvCxnSpPr>
            <p:spPr>
              <a:xfrm>
                <a:off x="1509501" y="1077103"/>
                <a:ext cx="0" cy="2239437"/>
              </a:xfrm>
              <a:prstGeom prst="line">
                <a:avLst/>
              </a:prstGeom>
              <a:ln w="25400">
                <a:solidFill>
                  <a:srgbClr val="F8797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8FB4BA20-9D83-4B4F-81EB-C32E065D8644}"/>
                </a:ext>
              </a:extLst>
            </p:cNvPr>
            <p:cNvGrpSpPr/>
            <p:nvPr/>
          </p:nvGrpSpPr>
          <p:grpSpPr>
            <a:xfrm>
              <a:off x="5182526" y="1077103"/>
              <a:ext cx="484450" cy="2444947"/>
              <a:chOff x="5182526" y="1077103"/>
              <a:chExt cx="484450" cy="2444947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D0AEE22F-C95A-47ED-B77E-FB17A4E74CAC}"/>
                  </a:ext>
                </a:extLst>
              </p:cNvPr>
              <p:cNvSpPr txBox="1"/>
              <p:nvPr/>
            </p:nvSpPr>
            <p:spPr>
              <a:xfrm>
                <a:off x="5182526" y="3252746"/>
                <a:ext cx="484450" cy="2693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150" dirty="0">
                    <a:solidFill>
                      <a:prstClr val="black"/>
                    </a:solidFill>
                    <a:latin typeface="Calibri" panose="020F0502020204030204"/>
                  </a:rPr>
                  <a:t>42</a:t>
                </a:r>
                <a:r>
                  <a:rPr kumimoji="0" lang="en-US" sz="11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%</a:t>
                </a:r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FAEF96B0-0684-400C-9235-5B33DC0D571E}"/>
                  </a:ext>
                </a:extLst>
              </p:cNvPr>
              <p:cNvCxnSpPr/>
              <p:nvPr/>
            </p:nvCxnSpPr>
            <p:spPr>
              <a:xfrm>
                <a:off x="5378345" y="1077103"/>
                <a:ext cx="0" cy="2239437"/>
              </a:xfrm>
              <a:prstGeom prst="line">
                <a:avLst/>
              </a:prstGeom>
              <a:ln w="25400">
                <a:solidFill>
                  <a:srgbClr val="F8797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754028A3-DBA2-46A1-A761-746E09267FB6}"/>
              </a:ext>
            </a:extLst>
          </p:cNvPr>
          <p:cNvSpPr/>
          <p:nvPr/>
        </p:nvSpPr>
        <p:spPr>
          <a:xfrm>
            <a:off x="2401510" y="3326132"/>
            <a:ext cx="720656" cy="124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0B254D5-B688-424D-9E4C-0BA5CBE4A42D}"/>
              </a:ext>
            </a:extLst>
          </p:cNvPr>
          <p:cNvSpPr txBox="1"/>
          <p:nvPr/>
        </p:nvSpPr>
        <p:spPr>
          <a:xfrm>
            <a:off x="1942499" y="603509"/>
            <a:ext cx="110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4-year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15FE51F-8902-4B33-AF06-39E192A492DE}"/>
              </a:ext>
            </a:extLst>
          </p:cNvPr>
          <p:cNvSpPr txBox="1"/>
          <p:nvPr/>
        </p:nvSpPr>
        <p:spPr>
          <a:xfrm>
            <a:off x="5191602" y="597532"/>
            <a:ext cx="110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-year</a:t>
            </a:r>
          </a:p>
        </p:txBody>
      </p:sp>
      <p:pic>
        <p:nvPicPr>
          <p:cNvPr id="4" name="Picture 2" descr="KSU Logo">
            <a:extLst>
              <a:ext uri="{FF2B5EF4-FFF2-40B4-BE49-F238E27FC236}">
                <a16:creationId xmlns:a16="http://schemas.microsoft.com/office/drawing/2014/main" id="{21E20CFF-8FA7-43C4-A7E8-D2CF594C9C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1" t="-3160" r="1807" b="3160"/>
          <a:stretch/>
        </p:blipFill>
        <p:spPr bwMode="auto">
          <a:xfrm>
            <a:off x="10245012" y="6033364"/>
            <a:ext cx="1835015" cy="104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EDD2BF-B99E-449B-930A-BC2CB5E0AA2D}"/>
              </a:ext>
            </a:extLst>
          </p:cNvPr>
          <p:cNvSpPr txBox="1"/>
          <p:nvPr/>
        </p:nvSpPr>
        <p:spPr>
          <a:xfrm>
            <a:off x="7880843" y="428893"/>
            <a:ext cx="3947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Pell Grant vs Dropout rate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662BBE7-1538-4DE8-B2B0-A44DAE0CC74E}"/>
              </a:ext>
            </a:extLst>
          </p:cNvPr>
          <p:cNvCxnSpPr>
            <a:cxnSpLocks/>
          </p:cNvCxnSpPr>
          <p:nvPr/>
        </p:nvCxnSpPr>
        <p:spPr>
          <a:xfrm>
            <a:off x="7880843" y="890558"/>
            <a:ext cx="39477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A93C510-506A-43CF-9E53-07B5F7A92C07}"/>
              </a:ext>
            </a:extLst>
          </p:cNvPr>
          <p:cNvSpPr txBox="1"/>
          <p:nvPr/>
        </p:nvSpPr>
        <p:spPr>
          <a:xfrm>
            <a:off x="5814677" y="3612517"/>
            <a:ext cx="1712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Majority Pell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882FA6-8D83-4DEB-AAB6-6DBC790DB94F}"/>
              </a:ext>
            </a:extLst>
          </p:cNvPr>
          <p:cNvSpPr txBox="1"/>
          <p:nvPr/>
        </p:nvSpPr>
        <p:spPr>
          <a:xfrm>
            <a:off x="3045067" y="5866354"/>
            <a:ext cx="1660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Dropout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rate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FC6FB6E-D756-4FA9-9C4C-725E6093700D}"/>
              </a:ext>
            </a:extLst>
          </p:cNvPr>
          <p:cNvSpPr txBox="1"/>
          <p:nvPr/>
        </p:nvSpPr>
        <p:spPr>
          <a:xfrm>
            <a:off x="7983538" y="1095051"/>
            <a:ext cx="3424193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Minority Pell 2-year institutions have a 26% higher dropout rate than Minority Pell 4-year institutions.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Majority Pell schools have a median drop out rate of 36%.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AB3937C7-6A99-46FF-A883-47677BBE4E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756" r="97929" b="2973"/>
          <a:stretch/>
        </p:blipFill>
        <p:spPr>
          <a:xfrm>
            <a:off x="241550" y="813540"/>
            <a:ext cx="168752" cy="506729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2EC3FF9-4D6B-49D4-8492-968EF5CB19C3}"/>
              </a:ext>
            </a:extLst>
          </p:cNvPr>
          <p:cNvSpPr txBox="1"/>
          <p:nvPr/>
        </p:nvSpPr>
        <p:spPr>
          <a:xfrm>
            <a:off x="5626953" y="1204671"/>
            <a:ext cx="180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Minority Pell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319C26-3B3A-4ED0-9B03-3A8851866E8B}"/>
              </a:ext>
            </a:extLst>
          </p:cNvPr>
          <p:cNvSpPr txBox="1"/>
          <p:nvPr/>
        </p:nvSpPr>
        <p:spPr>
          <a:xfrm>
            <a:off x="7999526" y="3797183"/>
            <a:ext cx="31374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TAKE-AWAY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Minority Pell institutions warrant further study to determine why there is a 26% difference 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between </a:t>
            </a:r>
          </a:p>
          <a:p>
            <a:pPr marL="292100" marR="0" lvl="0" indent="-2921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280988" algn="l"/>
              </a:tabLst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4- year and 2-year institutions.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385E409-D62B-4101-A3C0-9A288354ED8F}"/>
              </a:ext>
            </a:extLst>
          </p:cNvPr>
          <p:cNvSpPr/>
          <p:nvPr/>
        </p:nvSpPr>
        <p:spPr>
          <a:xfrm>
            <a:off x="3045067" y="5847945"/>
            <a:ext cx="484450" cy="102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30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KSU Logo">
            <a:extLst>
              <a:ext uri="{FF2B5EF4-FFF2-40B4-BE49-F238E27FC236}">
                <a16:creationId xmlns:a16="http://schemas.microsoft.com/office/drawing/2014/main" id="{21E20CFF-8FA7-43C4-A7E8-D2CF594C9C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1" t="-3160" r="1807" b="3160"/>
          <a:stretch/>
        </p:blipFill>
        <p:spPr bwMode="auto">
          <a:xfrm>
            <a:off x="10245012" y="6033364"/>
            <a:ext cx="1835015" cy="104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4A9EB5-71F6-42D6-98DA-CE55D1B07342}"/>
              </a:ext>
            </a:extLst>
          </p:cNvPr>
          <p:cNvSpPr txBox="1"/>
          <p:nvPr/>
        </p:nvSpPr>
        <p:spPr>
          <a:xfrm>
            <a:off x="7068413" y="278931"/>
            <a:ext cx="6114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Pell Grant vs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Graduation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37A0AA-5496-43E5-BCF4-3B96A349D602}"/>
              </a:ext>
            </a:extLst>
          </p:cNvPr>
          <p:cNvCxnSpPr>
            <a:cxnSpLocks/>
          </p:cNvCxnSpPr>
          <p:nvPr/>
        </p:nvCxnSpPr>
        <p:spPr>
          <a:xfrm>
            <a:off x="8098577" y="730361"/>
            <a:ext cx="39814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3673716-32D5-4E9A-8511-D30B60C5B4A5}"/>
              </a:ext>
            </a:extLst>
          </p:cNvPr>
          <p:cNvSpPr txBox="1"/>
          <p:nvPr/>
        </p:nvSpPr>
        <p:spPr>
          <a:xfrm>
            <a:off x="-204820" y="5843977"/>
            <a:ext cx="841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Percent of Students that graduated within 8 years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D082BD-9C7C-4B58-A58E-4BEA89C606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56" r="97929" b="2973"/>
          <a:stretch/>
        </p:blipFill>
        <p:spPr>
          <a:xfrm>
            <a:off x="320399" y="644691"/>
            <a:ext cx="168752" cy="50672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0F858BB-BD41-47D8-A043-34FAA2EE3C53}"/>
              </a:ext>
            </a:extLst>
          </p:cNvPr>
          <p:cNvSpPr txBox="1"/>
          <p:nvPr/>
        </p:nvSpPr>
        <p:spPr>
          <a:xfrm>
            <a:off x="8377205" y="1085124"/>
            <a:ext cx="34241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FINDING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graduation.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TAKE-AWAY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graduation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77D00E-8244-4487-A748-A36E2C895E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5" t="4067" r="18149" b="3334"/>
          <a:stretch/>
        </p:blipFill>
        <p:spPr>
          <a:xfrm>
            <a:off x="584974" y="278931"/>
            <a:ext cx="7139152" cy="55217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54374B-8C7F-4874-A02A-B817F465D0E4}"/>
              </a:ext>
            </a:extLst>
          </p:cNvPr>
          <p:cNvSpPr txBox="1"/>
          <p:nvPr/>
        </p:nvSpPr>
        <p:spPr>
          <a:xfrm>
            <a:off x="5969667" y="3198180"/>
            <a:ext cx="1712674" cy="43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Majority Pell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47BFCA-E1D4-49C8-939E-66D048CF31DB}"/>
              </a:ext>
            </a:extLst>
          </p:cNvPr>
          <p:cNvSpPr txBox="1"/>
          <p:nvPr/>
        </p:nvSpPr>
        <p:spPr>
          <a:xfrm>
            <a:off x="5962918" y="590309"/>
            <a:ext cx="1809120" cy="43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Minority Pell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E622F4-8DC3-4AEA-B107-CD5B209402AE}"/>
              </a:ext>
            </a:extLst>
          </p:cNvPr>
          <p:cNvSpPr txBox="1"/>
          <p:nvPr/>
        </p:nvSpPr>
        <p:spPr>
          <a:xfrm>
            <a:off x="2063663" y="-32673"/>
            <a:ext cx="110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4-year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411B28-42BE-48A9-B315-2608055E92AB}"/>
              </a:ext>
            </a:extLst>
          </p:cNvPr>
          <p:cNvSpPr txBox="1"/>
          <p:nvPr/>
        </p:nvSpPr>
        <p:spPr>
          <a:xfrm>
            <a:off x="5312766" y="-38650"/>
            <a:ext cx="110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-year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D1BFA2-233E-45F9-A0B7-B43C326DF8C0}"/>
              </a:ext>
            </a:extLst>
          </p:cNvPr>
          <p:cNvSpPr/>
          <p:nvPr/>
        </p:nvSpPr>
        <p:spPr>
          <a:xfrm>
            <a:off x="7315200" y="666750"/>
            <a:ext cx="147782" cy="80248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E14FA2-D583-46D4-8461-52D2F81BD4F5}"/>
              </a:ext>
            </a:extLst>
          </p:cNvPr>
          <p:cNvSpPr/>
          <p:nvPr/>
        </p:nvSpPr>
        <p:spPr>
          <a:xfrm>
            <a:off x="7315200" y="2051616"/>
            <a:ext cx="147782" cy="80248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F02013A-8245-4446-A666-B2BAF1251F8D}"/>
              </a:ext>
            </a:extLst>
          </p:cNvPr>
          <p:cNvSpPr/>
          <p:nvPr/>
        </p:nvSpPr>
        <p:spPr>
          <a:xfrm>
            <a:off x="7314041" y="3330912"/>
            <a:ext cx="147782" cy="80248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F19ABB-D158-4918-A320-4855739FE48C}"/>
              </a:ext>
            </a:extLst>
          </p:cNvPr>
          <p:cNvSpPr/>
          <p:nvPr/>
        </p:nvSpPr>
        <p:spPr>
          <a:xfrm>
            <a:off x="7314041" y="4751562"/>
            <a:ext cx="147782" cy="80248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B8206C-F8F2-4B29-BF18-B07E66191811}"/>
              </a:ext>
            </a:extLst>
          </p:cNvPr>
          <p:cNvSpPr txBox="1"/>
          <p:nvPr/>
        </p:nvSpPr>
        <p:spPr>
          <a:xfrm rot="5400000">
            <a:off x="7011469" y="1025666"/>
            <a:ext cx="744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5C4DF0-DCDF-483D-A958-A3E79BF99054}"/>
              </a:ext>
            </a:extLst>
          </p:cNvPr>
          <p:cNvSpPr txBox="1"/>
          <p:nvPr/>
        </p:nvSpPr>
        <p:spPr>
          <a:xfrm rot="5400000">
            <a:off x="6832541" y="2552682"/>
            <a:ext cx="1102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Private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C226EA-FD4C-45A2-8DB7-8F496262F7B4}"/>
              </a:ext>
            </a:extLst>
          </p:cNvPr>
          <p:cNvSpPr txBox="1"/>
          <p:nvPr/>
        </p:nvSpPr>
        <p:spPr>
          <a:xfrm rot="5400000">
            <a:off x="7022037" y="3637018"/>
            <a:ext cx="744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Public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CC4C7C-CAC2-417A-A4DA-79D6F62D3F62}"/>
              </a:ext>
            </a:extLst>
          </p:cNvPr>
          <p:cNvSpPr txBox="1"/>
          <p:nvPr/>
        </p:nvSpPr>
        <p:spPr>
          <a:xfrm rot="5400000">
            <a:off x="6843109" y="5117854"/>
            <a:ext cx="1102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Private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33117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957DA-1D84-4B9B-A9DB-383B698F6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51343-0D70-4A59-8B31-9DE9BCA56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0348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7221F-B7AD-41AB-8BA9-7FD63278D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959EA-4DC5-4DB3-8475-58FB49699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666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3A09AF0E-0F29-47DC-9562-97930914C1A2}"/>
              </a:ext>
            </a:extLst>
          </p:cNvPr>
          <p:cNvSpPr/>
          <p:nvPr/>
        </p:nvSpPr>
        <p:spPr>
          <a:xfrm>
            <a:off x="3577993" y="1036496"/>
            <a:ext cx="4940990" cy="2825913"/>
          </a:xfrm>
          <a:prstGeom prst="cloudCallout">
            <a:avLst>
              <a:gd name="adj1" fmla="val 46928"/>
              <a:gd name="adj2" fmla="val 57809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2" descr="KSU Logo">
            <a:extLst>
              <a:ext uri="{FF2B5EF4-FFF2-40B4-BE49-F238E27FC236}">
                <a16:creationId xmlns:a16="http://schemas.microsoft.com/office/drawing/2014/main" id="{FA923DC6-30C8-4C1A-BB5D-51712068CE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1" t="-3160" r="1807" b="3160"/>
          <a:stretch/>
        </p:blipFill>
        <p:spPr bwMode="auto">
          <a:xfrm>
            <a:off x="10356985" y="5840232"/>
            <a:ext cx="1835015" cy="104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DD067616-B8DB-418A-85A7-7542FB3B51E6}"/>
              </a:ext>
            </a:extLst>
          </p:cNvPr>
          <p:cNvSpPr/>
          <p:nvPr/>
        </p:nvSpPr>
        <p:spPr>
          <a:xfrm flipH="1">
            <a:off x="7808416" y="337457"/>
            <a:ext cx="4196665" cy="3006510"/>
          </a:xfrm>
          <a:prstGeom prst="wedgeEllipseCallout">
            <a:avLst>
              <a:gd name="adj1" fmla="val -28793"/>
              <a:gd name="adj2" fmla="val 76071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7DDDFB-0D01-4A71-91C1-15E2B59411C5}"/>
              </a:ext>
            </a:extLst>
          </p:cNvPr>
          <p:cNvSpPr txBox="1"/>
          <p:nvPr/>
        </p:nvSpPr>
        <p:spPr>
          <a:xfrm>
            <a:off x="4338495" y="1377944"/>
            <a:ext cx="35899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 panose="020F0502020204030204"/>
              </a:rPr>
              <a:t>“How do the </a:t>
            </a:r>
            <a:r>
              <a:rPr lang="en-US" b="1" dirty="0">
                <a:latin typeface="Calibri" panose="020F0502020204030204"/>
              </a:rPr>
              <a:t>2-year loan default rates </a:t>
            </a:r>
            <a:r>
              <a:rPr lang="en-US" dirty="0">
                <a:latin typeface="Calibri" panose="020F0502020204030204"/>
              </a:rPr>
              <a:t>compare for Majority and M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inority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Pell institutions?”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31453A-9A2C-49EB-BA7B-5DFBAD6BF0DB}"/>
              </a:ext>
            </a:extLst>
          </p:cNvPr>
          <p:cNvSpPr txBox="1"/>
          <p:nvPr/>
        </p:nvSpPr>
        <p:spPr>
          <a:xfrm>
            <a:off x="8528956" y="840089"/>
            <a:ext cx="2917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dirty="0"/>
              <a:t>“How do Majority and Minority Pell institutions compare for </a:t>
            </a:r>
            <a:r>
              <a:rPr lang="en-US" b="1" dirty="0"/>
              <a:t>graduation rates</a:t>
            </a:r>
            <a:r>
              <a:rPr lang="en-US" dirty="0"/>
              <a:t>?”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2400EAFE-B11D-4640-B4A0-A208061900AE}"/>
              </a:ext>
            </a:extLst>
          </p:cNvPr>
          <p:cNvSpPr/>
          <p:nvPr/>
        </p:nvSpPr>
        <p:spPr>
          <a:xfrm rot="586992" flipH="1">
            <a:off x="7886118" y="3223401"/>
            <a:ext cx="3639749" cy="2517797"/>
          </a:xfrm>
          <a:prstGeom prst="wedgeRoundRectCallout">
            <a:avLst>
              <a:gd name="adj1" fmla="val -21079"/>
              <a:gd name="adj2" fmla="val 78827"/>
              <a:gd name="adj3" fmla="val 16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6F4BFF-ECCA-42E0-B0EF-DB8BE7E3FB01}"/>
              </a:ext>
            </a:extLst>
          </p:cNvPr>
          <p:cNvSpPr txBox="1"/>
          <p:nvPr/>
        </p:nvSpPr>
        <p:spPr>
          <a:xfrm rot="591556">
            <a:off x="8145200" y="3450563"/>
            <a:ext cx="32406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“Do students who are independent from their parents take on the same amount of debt as students who are dependent?”</a:t>
            </a:r>
          </a:p>
        </p:txBody>
      </p:sp>
      <p:sp>
        <p:nvSpPr>
          <p:cNvPr id="21" name="Thought Bubble: Cloud 20">
            <a:extLst>
              <a:ext uri="{FF2B5EF4-FFF2-40B4-BE49-F238E27FC236}">
                <a16:creationId xmlns:a16="http://schemas.microsoft.com/office/drawing/2014/main" id="{6ED92AE4-FF6D-4D99-B379-DA572080F89A}"/>
              </a:ext>
            </a:extLst>
          </p:cNvPr>
          <p:cNvSpPr/>
          <p:nvPr/>
        </p:nvSpPr>
        <p:spPr>
          <a:xfrm rot="20948532" flipH="1">
            <a:off x="400950" y="3275680"/>
            <a:ext cx="4102155" cy="2549017"/>
          </a:xfrm>
          <a:prstGeom prst="cloudCallout">
            <a:avLst>
              <a:gd name="adj1" fmla="val 46928"/>
              <a:gd name="adj2" fmla="val 57809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6FDFF6-9BA9-4614-A3E0-B0F6DFCE1EFD}"/>
              </a:ext>
            </a:extLst>
          </p:cNvPr>
          <p:cNvSpPr txBox="1"/>
          <p:nvPr/>
        </p:nvSpPr>
        <p:spPr>
          <a:xfrm rot="21360646">
            <a:off x="681538" y="3963012"/>
            <a:ext cx="3403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“Do majority Pell institutions have a </a:t>
            </a:r>
            <a:r>
              <a:rPr lang="en-US" b="1" dirty="0"/>
              <a:t>higher dropout </a:t>
            </a:r>
            <a:r>
              <a:rPr lang="en-US" dirty="0"/>
              <a:t>rate?”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640ED65F-C54A-4AA5-ADB7-F27E13AD6584}"/>
              </a:ext>
            </a:extLst>
          </p:cNvPr>
          <p:cNvSpPr/>
          <p:nvPr/>
        </p:nvSpPr>
        <p:spPr>
          <a:xfrm rot="430194">
            <a:off x="183600" y="1314993"/>
            <a:ext cx="3876346" cy="2097856"/>
          </a:xfrm>
          <a:prstGeom prst="wedgeRoundRectCallout">
            <a:avLst>
              <a:gd name="adj1" fmla="val -21079"/>
              <a:gd name="adj2" fmla="val 78827"/>
              <a:gd name="adj3" fmla="val 16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1CA232-8FBF-4E48-B3AB-8C6D7EACA26D}"/>
              </a:ext>
            </a:extLst>
          </p:cNvPr>
          <p:cNvSpPr txBox="1"/>
          <p:nvPr/>
        </p:nvSpPr>
        <p:spPr>
          <a:xfrm rot="450793">
            <a:off x="346381" y="1669004"/>
            <a:ext cx="3835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</a:t>
            </a:r>
            <a:r>
              <a:rPr lang="en-US" dirty="0"/>
              <a:t>Do Majority Pell institutions have a higher </a:t>
            </a:r>
            <a:r>
              <a:rPr lang="en-US" b="1" dirty="0"/>
              <a:t>percentage of federal loan </a:t>
            </a:r>
            <a:r>
              <a:rPr lang="en-US" dirty="0"/>
              <a:t>borrowers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?”</a:t>
            </a:r>
          </a:p>
          <a:p>
            <a:pPr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20307174-5F05-43FE-9B07-ECBB77D6E9D0}"/>
              </a:ext>
            </a:extLst>
          </p:cNvPr>
          <p:cNvSpPr/>
          <p:nvPr/>
        </p:nvSpPr>
        <p:spPr>
          <a:xfrm rot="21334684" flipH="1">
            <a:off x="4114345" y="3794556"/>
            <a:ext cx="3943773" cy="2709355"/>
          </a:xfrm>
          <a:prstGeom prst="wedgeEllipseCallout">
            <a:avLst>
              <a:gd name="adj1" fmla="val -28793"/>
              <a:gd name="adj2" fmla="val 76071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697788-71FD-49B7-B9EE-7C93C6622C82}"/>
              </a:ext>
            </a:extLst>
          </p:cNvPr>
          <p:cNvSpPr txBox="1"/>
          <p:nvPr/>
        </p:nvSpPr>
        <p:spPr>
          <a:xfrm rot="21381273">
            <a:off x="4566937" y="4066754"/>
            <a:ext cx="2924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“Is there a relationship between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loan default rate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graduation rate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434932-9E19-0D4F-875A-FF72E3CFE23C}"/>
              </a:ext>
            </a:extLst>
          </p:cNvPr>
          <p:cNvSpPr txBox="1"/>
          <p:nvPr/>
        </p:nvSpPr>
        <p:spPr>
          <a:xfrm>
            <a:off x="4430417" y="2323361"/>
            <a:ext cx="3394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4070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Majority Pell schools have more students that default on their loans within 2 years.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BFF2CE-2741-B84C-AC4D-E47E8CB297E5}"/>
              </a:ext>
            </a:extLst>
          </p:cNvPr>
          <p:cNvSpPr txBox="1"/>
          <p:nvPr/>
        </p:nvSpPr>
        <p:spPr>
          <a:xfrm rot="410839">
            <a:off x="240653" y="2737134"/>
            <a:ext cx="3681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4070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Majority Pell schools take out more loans than minority Pell schools.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DC7C57-772D-7642-B0B1-D665003194E8}"/>
              </a:ext>
            </a:extLst>
          </p:cNvPr>
          <p:cNvSpPr txBox="1"/>
          <p:nvPr/>
        </p:nvSpPr>
        <p:spPr>
          <a:xfrm rot="21381222">
            <a:off x="785759" y="4613865"/>
            <a:ext cx="3299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4070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Majority Pell have more students that drop out within 8 years.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6D06FE-66CB-234D-8D43-28D2356F07F7}"/>
              </a:ext>
            </a:extLst>
          </p:cNvPr>
          <p:cNvSpPr txBox="1"/>
          <p:nvPr/>
        </p:nvSpPr>
        <p:spPr>
          <a:xfrm>
            <a:off x="8614008" y="2031853"/>
            <a:ext cx="2945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4070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Majority Pell schools have a lower graduation rate at 4-year schools.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28965C-FB3C-6842-B978-C212DEBF80B6}"/>
              </a:ext>
            </a:extLst>
          </p:cNvPr>
          <p:cNvSpPr txBox="1"/>
          <p:nvPr/>
        </p:nvSpPr>
        <p:spPr>
          <a:xfrm rot="21332472">
            <a:off x="4531735" y="4986459"/>
            <a:ext cx="3423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4070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Schools that graduate more than 50% of their students have a lower default rate.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920005-C919-FF49-AE6E-C9E46F41FB73}"/>
              </a:ext>
            </a:extLst>
          </p:cNvPr>
          <p:cNvSpPr txBox="1"/>
          <p:nvPr/>
        </p:nvSpPr>
        <p:spPr>
          <a:xfrm rot="591556">
            <a:off x="8148204" y="4871265"/>
            <a:ext cx="3115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4070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Independent students take on more debt.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9CE9FAED-ED65-E641-856C-18EE4DFED94C}"/>
              </a:ext>
            </a:extLst>
          </p:cNvPr>
          <p:cNvSpPr>
            <a:spLocks noGrp="1"/>
          </p:cNvSpPr>
          <p:nvPr/>
        </p:nvSpPr>
        <p:spPr>
          <a:xfrm>
            <a:off x="815656" y="26397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The Questions We Answered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Red Question mark">
                <a:extLst>
                  <a:ext uri="{FF2B5EF4-FFF2-40B4-BE49-F238E27FC236}">
                    <a16:creationId xmlns:a16="http://schemas.microsoft.com/office/drawing/2014/main" id="{2EC89D68-2696-4E7C-A449-FD97B05DE6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28332930"/>
                  </p:ext>
                </p:extLst>
              </p:nvPr>
            </p:nvGraphicFramePr>
            <p:xfrm rot="20300445">
              <a:off x="208404" y="152541"/>
              <a:ext cx="683219" cy="1138699"/>
            </p:xfrm>
            <a:graphic>
              <a:graphicData uri="http://schemas.microsoft.com/office/drawing/2017/model3d">
                <am3d:model3d r:embed="rId4">
                  <am3d:spPr>
                    <a:xfrm rot="20300445">
                      <a:off x="0" y="0"/>
                      <a:ext cx="683219" cy="1138699"/>
                    </a:xfrm>
                    <a:prstGeom prst="rect">
                      <a:avLst/>
                    </a:prstGeom>
                  </am3d:spPr>
                  <am3d:camera>
                    <am3d:pos x="0" y="0" z="553895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17042" d="1000000"/>
                    <am3d:preTrans dx="0" dy="-18004113" dz="-4973"/>
                    <am3d:scale>
                      <am3d:sx n="1000000" d="1000000"/>
                      <am3d:sy n="1000000" d="1000000"/>
                      <am3d:sz n="1000000" d="1000000"/>
                    </am3d:scale>
                    <am3d:rot ax="-429149" ay="-1155989" az="14226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3222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Red Question mark">
                <a:extLst>
                  <a:ext uri="{FF2B5EF4-FFF2-40B4-BE49-F238E27FC236}">
                    <a16:creationId xmlns:a16="http://schemas.microsoft.com/office/drawing/2014/main" id="{2EC89D68-2696-4E7C-A449-FD97B05DE6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0300445">
                <a:off x="208404" y="152541"/>
                <a:ext cx="683219" cy="11386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4138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ECCEC-1F9A-4D61-83BD-96F626F71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43843-2929-481E-9C09-0EB0C3432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29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DEEE086-7C57-436D-BD4E-C2191B29AA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74F2C2-75E4-4654-8788-B068154388D7}"/>
              </a:ext>
            </a:extLst>
          </p:cNvPr>
          <p:cNvSpPr/>
          <p:nvPr/>
        </p:nvSpPr>
        <p:spPr>
          <a:xfrm>
            <a:off x="10642600" y="5854700"/>
            <a:ext cx="1549400" cy="1003300"/>
          </a:xfrm>
          <a:prstGeom prst="rect">
            <a:avLst/>
          </a:prstGeom>
          <a:solidFill>
            <a:srgbClr val="409C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09C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89648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C478-0334-4658-8A7C-67A0352A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91941-DBB6-428E-A71D-933717753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49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72B60-F4D2-42C3-B990-38537394E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5341A-A96B-4069-83F2-3E5255D96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3359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957DA-1D84-4B9B-A9DB-383B698F6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51343-0D70-4A59-8B31-9DE9BCA56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6459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2F418AFA-08A7-4A94-83CE-055149A348DC}"/>
              </a:ext>
            </a:extLst>
          </p:cNvPr>
          <p:cNvSpPr/>
          <p:nvPr/>
        </p:nvSpPr>
        <p:spPr>
          <a:xfrm>
            <a:off x="1695837" y="1445508"/>
            <a:ext cx="8614367" cy="4631947"/>
          </a:xfrm>
          <a:prstGeom prst="ellipse">
            <a:avLst/>
          </a:prstGeom>
          <a:solidFill>
            <a:schemeClr val="bg1"/>
          </a:solidFill>
          <a:ln w="317500">
            <a:solidFill>
              <a:srgbClr val="B0B3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Picture 39" descr="A picture containing metalware, lock&#10;&#10;Description automatically generated">
            <a:extLst>
              <a:ext uri="{FF2B5EF4-FFF2-40B4-BE49-F238E27FC236}">
                <a16:creationId xmlns:a16="http://schemas.microsoft.com/office/drawing/2014/main" id="{32429C06-20D7-4D1C-B3AF-07C1E6FE4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557" y="2562468"/>
            <a:ext cx="2605202" cy="2382484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A029D06-D42A-4A47-8DA6-8476F2DC8373}"/>
              </a:ext>
            </a:extLst>
          </p:cNvPr>
          <p:cNvSpPr/>
          <p:nvPr/>
        </p:nvSpPr>
        <p:spPr>
          <a:xfrm>
            <a:off x="7460202" y="1232665"/>
            <a:ext cx="4387682" cy="5057632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FFC6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588E990-1A15-4E9D-BA8F-ECBB81163CB4}"/>
              </a:ext>
            </a:extLst>
          </p:cNvPr>
          <p:cNvSpPr/>
          <p:nvPr/>
        </p:nvSpPr>
        <p:spPr>
          <a:xfrm>
            <a:off x="368088" y="1200887"/>
            <a:ext cx="4026446" cy="492380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FFC6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2" descr="KSU Logo">
            <a:extLst>
              <a:ext uri="{FF2B5EF4-FFF2-40B4-BE49-F238E27FC236}">
                <a16:creationId xmlns:a16="http://schemas.microsoft.com/office/drawing/2014/main" id="{FA923DC6-30C8-4C1A-BB5D-51712068CE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1" t="-3160" r="1807" b="3160"/>
          <a:stretch/>
        </p:blipFill>
        <p:spPr bwMode="auto">
          <a:xfrm>
            <a:off x="114455" y="5941495"/>
            <a:ext cx="1835015" cy="104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2A0499-A0FA-4566-B00D-81E38BE0D617}"/>
              </a:ext>
            </a:extLst>
          </p:cNvPr>
          <p:cNvSpPr txBox="1"/>
          <p:nvPr/>
        </p:nvSpPr>
        <p:spPr>
          <a:xfrm>
            <a:off x="2238434" y="263116"/>
            <a:ext cx="7980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Information is Key to Solutions</a:t>
            </a:r>
          </a:p>
        </p:txBody>
      </p:sp>
      <p:pic>
        <p:nvPicPr>
          <p:cNvPr id="25" name="Graphic 24" descr="Old Key with solid fill">
            <a:extLst>
              <a:ext uri="{FF2B5EF4-FFF2-40B4-BE49-F238E27FC236}">
                <a16:creationId xmlns:a16="http://schemas.microsoft.com/office/drawing/2014/main" id="{D5D96426-C461-43FB-9934-5F38EB615F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065628" flipV="1">
            <a:off x="212799" y="-135500"/>
            <a:ext cx="1644598" cy="1655494"/>
          </a:xfrm>
          <a:prstGeom prst="rect">
            <a:avLst/>
          </a:prstGeom>
        </p:spPr>
      </p:pic>
      <p:pic>
        <p:nvPicPr>
          <p:cNvPr id="19" name="Graphic 18" descr="Old Key with solid fill">
            <a:extLst>
              <a:ext uri="{FF2B5EF4-FFF2-40B4-BE49-F238E27FC236}">
                <a16:creationId xmlns:a16="http://schemas.microsoft.com/office/drawing/2014/main" id="{AC9FC6E0-CABD-44D2-8B88-7D1E5159B1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900000" flipV="1">
            <a:off x="10342503" y="-76218"/>
            <a:ext cx="1644598" cy="16554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5A0E5E-5DBE-4BE1-AA1E-3180901AAB67}"/>
              </a:ext>
            </a:extLst>
          </p:cNvPr>
          <p:cNvSpPr txBox="1"/>
          <p:nvPr/>
        </p:nvSpPr>
        <p:spPr>
          <a:xfrm>
            <a:off x="906896" y="1374379"/>
            <a:ext cx="3170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Aft>
                <a:spcPts val="900"/>
              </a:spcAft>
              <a:defRPr/>
            </a:pPr>
            <a:r>
              <a:rPr lang="en-US" sz="2400" b="1" dirty="0">
                <a:solidFill>
                  <a:prstClr val="black"/>
                </a:solidFill>
              </a:rPr>
              <a:t>Key Findings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92E0A23-043B-4191-93BD-3F9AFB4D7234}"/>
              </a:ext>
            </a:extLst>
          </p:cNvPr>
          <p:cNvGrpSpPr/>
          <p:nvPr/>
        </p:nvGrpSpPr>
        <p:grpSpPr>
          <a:xfrm>
            <a:off x="568980" y="2032401"/>
            <a:ext cx="3671548" cy="1200329"/>
            <a:chOff x="70913" y="3211650"/>
            <a:chExt cx="3671548" cy="1200329"/>
          </a:xfrm>
        </p:grpSpPr>
        <p:pic>
          <p:nvPicPr>
            <p:cNvPr id="17" name="Graphic 16" descr="Old Key with solid fill">
              <a:extLst>
                <a:ext uri="{FF2B5EF4-FFF2-40B4-BE49-F238E27FC236}">
                  <a16:creationId xmlns:a16="http://schemas.microsoft.com/office/drawing/2014/main" id="{70CA775A-41C1-4DF4-A6F7-1C6BD94ED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8065628" flipV="1">
              <a:off x="72417" y="3257435"/>
              <a:ext cx="454191" cy="4572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CE95AC-42FA-4C0D-8BBC-7DAD939A9791}"/>
                </a:ext>
              </a:extLst>
            </p:cNvPr>
            <p:cNvSpPr txBox="1"/>
            <p:nvPr/>
          </p:nvSpPr>
          <p:spPr>
            <a:xfrm>
              <a:off x="621733" y="3211650"/>
              <a:ext cx="312072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4-year </a:t>
              </a:r>
              <a:r>
                <a:rPr lang="en-US" dirty="0">
                  <a:solidFill>
                    <a:prstClr val="black"/>
                  </a:solidFill>
                </a:rPr>
                <a:t>Majority Pell </a:t>
              </a:r>
              <a:r>
                <a:rPr lang="en-US" dirty="0" err="1">
                  <a:solidFill>
                    <a:prstClr val="black"/>
                  </a:solidFill>
                  <a:latin typeface="Calibri" panose="020F0502020204030204"/>
                </a:rPr>
                <a:t>i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nstitutions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have 17% </a:t>
              </a:r>
              <a:r>
                <a:rPr lang="en-US" b="1" dirty="0">
                  <a:solidFill>
                    <a:prstClr val="black"/>
                  </a:solidFill>
                  <a:latin typeface="Calibri" panose="020F0502020204030204"/>
                </a:rPr>
                <a:t>LOWER graduation rates </a:t>
              </a: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than 4-year Minority Pell institutions.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ABAE7F-E720-4C4C-9D90-0B86E4A23B77}"/>
              </a:ext>
            </a:extLst>
          </p:cNvPr>
          <p:cNvGrpSpPr/>
          <p:nvPr/>
        </p:nvGrpSpPr>
        <p:grpSpPr>
          <a:xfrm>
            <a:off x="455429" y="3640170"/>
            <a:ext cx="3825109" cy="1754326"/>
            <a:chOff x="852539" y="4468449"/>
            <a:chExt cx="3825109" cy="1754326"/>
          </a:xfrm>
        </p:grpSpPr>
        <p:pic>
          <p:nvPicPr>
            <p:cNvPr id="32" name="Graphic 31" descr="Old Key with solid fill">
              <a:extLst>
                <a:ext uri="{FF2B5EF4-FFF2-40B4-BE49-F238E27FC236}">
                  <a16:creationId xmlns:a16="http://schemas.microsoft.com/office/drawing/2014/main" id="{FA5A366A-8A61-43DD-87D9-73AB2F528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8065628" flipV="1">
              <a:off x="854043" y="4508319"/>
              <a:ext cx="454191" cy="4572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1CED9FE-6738-496A-8782-5A4945D053A1}"/>
                </a:ext>
              </a:extLst>
            </p:cNvPr>
            <p:cNvSpPr txBox="1"/>
            <p:nvPr/>
          </p:nvSpPr>
          <p:spPr>
            <a:xfrm>
              <a:off x="1470292" y="4468449"/>
              <a:ext cx="320735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Graduation rates of over 50% are associated with </a:t>
              </a:r>
              <a:r>
                <a:rPr lang="en-US" b="1" dirty="0"/>
                <a:t>LOWER loan default rates </a:t>
              </a:r>
              <a:r>
                <a:rPr lang="en-US" dirty="0"/>
                <a:t>of approximately 5%, as compared to loan default rates of above 10% for lower graduation rates.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065C0B4-1E3E-6D4C-9824-BFEB4B8C8A18}"/>
              </a:ext>
            </a:extLst>
          </p:cNvPr>
          <p:cNvSpPr txBox="1"/>
          <p:nvPr/>
        </p:nvSpPr>
        <p:spPr>
          <a:xfrm>
            <a:off x="8754594" y="3935164"/>
            <a:ext cx="28833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Minority Pell 2-year institutions have a 26%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higher dropout rate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than Minority Pell 4-year institutions.</a:t>
            </a:r>
            <a:endParaRPr lang="en-US" dirty="0"/>
          </a:p>
        </p:txBody>
      </p:sp>
      <p:pic>
        <p:nvPicPr>
          <p:cNvPr id="24" name="Graphic 23" descr="Old Key with solid fill">
            <a:extLst>
              <a:ext uri="{FF2B5EF4-FFF2-40B4-BE49-F238E27FC236}">
                <a16:creationId xmlns:a16="http://schemas.microsoft.com/office/drawing/2014/main" id="{24570AF6-1FEB-CE48-91F5-17FD7FFB13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8065628" flipV="1">
            <a:off x="8057825" y="2169435"/>
            <a:ext cx="454191" cy="4572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A055BCF-40A0-8B43-A657-F189671DBE5F}"/>
              </a:ext>
            </a:extLst>
          </p:cNvPr>
          <p:cNvSpPr txBox="1"/>
          <p:nvPr/>
        </p:nvSpPr>
        <p:spPr>
          <a:xfrm>
            <a:off x="8754593" y="2162842"/>
            <a:ext cx="28833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2-year Majority Pell institutions have a 28% </a:t>
            </a:r>
            <a:r>
              <a:rPr lang="en-US" b="1" dirty="0">
                <a:solidFill>
                  <a:prstClr val="black"/>
                </a:solidFill>
              </a:rPr>
              <a:t>HIGHER graduation rates </a:t>
            </a:r>
            <a:r>
              <a:rPr lang="en-US" dirty="0">
                <a:solidFill>
                  <a:prstClr val="black"/>
                </a:solidFill>
              </a:rPr>
              <a:t>than 2- year Minority Pell Institutions</a:t>
            </a:r>
            <a:endParaRPr lang="en-US" dirty="0"/>
          </a:p>
        </p:txBody>
      </p:sp>
      <p:pic>
        <p:nvPicPr>
          <p:cNvPr id="29" name="Graphic 28" descr="Old Key with solid fill">
            <a:extLst>
              <a:ext uri="{FF2B5EF4-FFF2-40B4-BE49-F238E27FC236}">
                <a16:creationId xmlns:a16="http://schemas.microsoft.com/office/drawing/2014/main" id="{D568FC4E-C1C9-F743-8663-8F283EC8E7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8065628" flipV="1">
            <a:off x="8057825" y="3934444"/>
            <a:ext cx="454191" cy="4572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737B26F-34DC-E342-B4CA-AF8CFEAF6207}"/>
              </a:ext>
            </a:extLst>
          </p:cNvPr>
          <p:cNvSpPr txBox="1"/>
          <p:nvPr/>
        </p:nvSpPr>
        <p:spPr>
          <a:xfrm>
            <a:off x="8167369" y="1560102"/>
            <a:ext cx="3170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Aft>
                <a:spcPts val="900"/>
              </a:spcAft>
              <a:defRPr/>
            </a:pPr>
            <a:r>
              <a:rPr lang="en-US" sz="2400" b="1" dirty="0">
                <a:solidFill>
                  <a:prstClr val="black"/>
                </a:solidFill>
              </a:rPr>
              <a:t>Further Research</a:t>
            </a:r>
          </a:p>
        </p:txBody>
      </p:sp>
    </p:spTree>
    <p:extLst>
      <p:ext uri="{BB962C8B-B14F-4D97-AF65-F5344CB8AC3E}">
        <p14:creationId xmlns:p14="http://schemas.microsoft.com/office/powerpoint/2010/main" val="40637352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7221F-B7AD-41AB-8BA9-7FD63278D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959EA-4DC5-4DB3-8475-58FB49699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2091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ECCEC-1F9A-4D61-83BD-96F626F71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43843-2929-481E-9C09-0EB0C3432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9681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C478-0334-4658-8A7C-67A0352A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91941-DBB6-428E-A71D-933717753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829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72B60-F4D2-42C3-B990-38537394E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5341A-A96B-4069-83F2-3E5255D96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2228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957DA-1D84-4B9B-A9DB-383B698F6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51343-0D70-4A59-8B31-9DE9BCA56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0069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7221F-B7AD-41AB-8BA9-7FD63278D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959EA-4DC5-4DB3-8475-58FB49699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116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KSU Logo">
            <a:extLst>
              <a:ext uri="{FF2B5EF4-FFF2-40B4-BE49-F238E27FC236}">
                <a16:creationId xmlns:a16="http://schemas.microsoft.com/office/drawing/2014/main" id="{21E20CFF-8FA7-43C4-A7E8-D2CF594C9C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1" t="-3160" r="1807" b="3160"/>
          <a:stretch/>
        </p:blipFill>
        <p:spPr bwMode="auto">
          <a:xfrm>
            <a:off x="8811235" y="4297592"/>
            <a:ext cx="2714558" cy="1535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4E1CBB2-207D-4AB2-9FE1-BB3DFB5F5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28347" y="-1"/>
            <a:ext cx="2981737" cy="2590799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Graduation cap with solid fill">
            <a:extLst>
              <a:ext uri="{FF2B5EF4-FFF2-40B4-BE49-F238E27FC236}">
                <a16:creationId xmlns:a16="http://schemas.microsoft.com/office/drawing/2014/main" id="{CD891F3E-9548-4B68-8605-5431F3B60D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28347" y="-245878"/>
            <a:ext cx="2982585" cy="2982585"/>
          </a:xfrm>
          <a:prstGeom prst="rect">
            <a:avLst/>
          </a:prstGeom>
        </p:spPr>
      </p:pic>
      <p:pic>
        <p:nvPicPr>
          <p:cNvPr id="3" name="Graphic 2" descr="Money outline">
            <a:extLst>
              <a:ext uri="{FF2B5EF4-FFF2-40B4-BE49-F238E27FC236}">
                <a16:creationId xmlns:a16="http://schemas.microsoft.com/office/drawing/2014/main" id="{6A9091C9-3777-4BDB-A01C-517E8A20CF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469" y="3076523"/>
            <a:ext cx="2956231" cy="295623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B7C8768-C0E6-4BF8-9262-74D645629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97165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63FAF9-ACC5-4257-A431-AB2FCFD5C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752928"/>
            <a:ext cx="79552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842A57-5543-489A-8D76-ECB59F25A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06496"/>
            <a:ext cx="3380433" cy="3851503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5AB787-5A1E-418D-8980-5F3361C65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5760" y="4508919"/>
            <a:ext cx="420624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D00D67-3E40-4975-BB70-888B9B1014FC}"/>
              </a:ext>
            </a:extLst>
          </p:cNvPr>
          <p:cNvSpPr txBox="1"/>
          <p:nvPr/>
        </p:nvSpPr>
        <p:spPr>
          <a:xfrm>
            <a:off x="4261747" y="4511828"/>
            <a:ext cx="3524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9C555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Less than $50,000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FC3BE7-9FE5-4220-9A62-C3B4B31E09CB}"/>
              </a:ext>
            </a:extLst>
          </p:cNvPr>
          <p:cNvSpPr txBox="1"/>
          <p:nvPr/>
        </p:nvSpPr>
        <p:spPr>
          <a:xfrm>
            <a:off x="4265257" y="4995104"/>
            <a:ext cx="3524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9C555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Less than $20,000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F51284-BF3F-4283-90E3-B3D9E6912553}"/>
              </a:ext>
            </a:extLst>
          </p:cNvPr>
          <p:cNvSpPr txBox="1"/>
          <p:nvPr/>
        </p:nvSpPr>
        <p:spPr>
          <a:xfrm>
            <a:off x="8343898" y="1032697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Dependent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E4D7F9-DF29-4B0C-B9A6-6F286FC6BEA4}"/>
              </a:ext>
            </a:extLst>
          </p:cNvPr>
          <p:cNvSpPr txBox="1"/>
          <p:nvPr/>
        </p:nvSpPr>
        <p:spPr>
          <a:xfrm>
            <a:off x="8343898" y="3020709"/>
            <a:ext cx="3524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Independent</a:t>
            </a:r>
          </a:p>
        </p:txBody>
      </p:sp>
      <p:pic>
        <p:nvPicPr>
          <p:cNvPr id="8" name="Graphic 7" descr="Family with boy outline">
            <a:extLst>
              <a:ext uri="{FF2B5EF4-FFF2-40B4-BE49-F238E27FC236}">
                <a16:creationId xmlns:a16="http://schemas.microsoft.com/office/drawing/2014/main" id="{E3591A48-B2AF-432E-AED8-1A6DF4162F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45064" y="540345"/>
            <a:ext cx="1251802" cy="1251802"/>
          </a:xfrm>
          <a:prstGeom prst="rect">
            <a:avLst/>
          </a:prstGeom>
        </p:spPr>
      </p:pic>
      <p:pic>
        <p:nvPicPr>
          <p:cNvPr id="10" name="Graphic 9" descr="Confused person with solid fill">
            <a:extLst>
              <a:ext uri="{FF2B5EF4-FFF2-40B4-BE49-F238E27FC236}">
                <a16:creationId xmlns:a16="http://schemas.microsoft.com/office/drawing/2014/main" id="{2F9854FA-16AA-4526-B270-EAE8B49DBF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52495" y="2643450"/>
            <a:ext cx="1140499" cy="114049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F8FB1C7-0BB7-42D9-9B00-3B5345565C28}"/>
              </a:ext>
            </a:extLst>
          </p:cNvPr>
          <p:cNvGrpSpPr/>
          <p:nvPr/>
        </p:nvGrpSpPr>
        <p:grpSpPr>
          <a:xfrm>
            <a:off x="576502" y="666935"/>
            <a:ext cx="2703132" cy="461665"/>
            <a:chOff x="7736268" y="524772"/>
            <a:chExt cx="2703132" cy="46166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91C508C-5617-4675-9B95-1C363979C59B}"/>
                </a:ext>
              </a:extLst>
            </p:cNvPr>
            <p:cNvSpPr txBox="1"/>
            <p:nvPr/>
          </p:nvSpPr>
          <p:spPr>
            <a:xfrm>
              <a:off x="7736268" y="524772"/>
              <a:ext cx="27031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What is a Pell Grant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A0AFDFF-DC09-409C-B50B-9871443DF265}"/>
                </a:ext>
              </a:extLst>
            </p:cNvPr>
            <p:cNvCxnSpPr>
              <a:cxnSpLocks/>
            </p:cNvCxnSpPr>
            <p:nvPr/>
          </p:nvCxnSpPr>
          <p:spPr>
            <a:xfrm>
              <a:off x="7736268" y="963224"/>
              <a:ext cx="27031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E1E9528-5D6D-4558-98EA-647482DF978F}"/>
              </a:ext>
            </a:extLst>
          </p:cNvPr>
          <p:cNvSpPr txBox="1"/>
          <p:nvPr/>
        </p:nvSpPr>
        <p:spPr>
          <a:xfrm>
            <a:off x="160804" y="1144821"/>
            <a:ext cx="43064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Given to low-income students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C96A398-9999-458C-BC20-3FE5D470ED93}"/>
              </a:ext>
            </a:extLst>
          </p:cNvPr>
          <p:cNvGrpSpPr/>
          <p:nvPr/>
        </p:nvGrpSpPr>
        <p:grpSpPr>
          <a:xfrm>
            <a:off x="4086882" y="3213700"/>
            <a:ext cx="3079094" cy="830997"/>
            <a:chOff x="13464715" y="349159"/>
            <a:chExt cx="2703132" cy="83099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05CFE78-788A-4420-BFA1-006E49517B12}"/>
                </a:ext>
              </a:extLst>
            </p:cNvPr>
            <p:cNvSpPr txBox="1"/>
            <p:nvPr/>
          </p:nvSpPr>
          <p:spPr>
            <a:xfrm>
              <a:off x="13464715" y="349159"/>
              <a:ext cx="27031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How do students apply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4A1025A-EB3D-4A28-98CB-5E964FF43A35}"/>
                </a:ext>
              </a:extLst>
            </p:cNvPr>
            <p:cNvCxnSpPr>
              <a:cxnSpLocks/>
            </p:cNvCxnSpPr>
            <p:nvPr/>
          </p:nvCxnSpPr>
          <p:spPr>
            <a:xfrm>
              <a:off x="13464715" y="764657"/>
              <a:ext cx="27031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258E155-D7D0-444A-8D22-0F10194FBB37}"/>
              </a:ext>
            </a:extLst>
          </p:cNvPr>
          <p:cNvSpPr txBox="1"/>
          <p:nvPr/>
        </p:nvSpPr>
        <p:spPr>
          <a:xfrm>
            <a:off x="4090154" y="3690491"/>
            <a:ext cx="35976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FAFSA !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BD96F5F-027D-4E54-A617-E49691000E97}"/>
              </a:ext>
            </a:extLst>
          </p:cNvPr>
          <p:cNvSpPr/>
          <p:nvPr/>
        </p:nvSpPr>
        <p:spPr>
          <a:xfrm>
            <a:off x="9440793" y="5415577"/>
            <a:ext cx="147348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/>
                <a:solidFill>
                  <a:srgbClr val="9C555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$6,345</a:t>
            </a:r>
            <a:endParaRPr kumimoji="0" lang="en-US" sz="5400" b="1" i="0" u="none" strike="noStrike" kern="1200" cap="none" spc="0" normalizeH="0" baseline="0" noProof="0" dirty="0">
              <a:ln/>
              <a:solidFill>
                <a:srgbClr val="9C555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73AB0E-ED86-4BFE-9D4F-AA8D133A152F}"/>
              </a:ext>
            </a:extLst>
          </p:cNvPr>
          <p:cNvSpPr txBox="1"/>
          <p:nvPr/>
        </p:nvSpPr>
        <p:spPr>
          <a:xfrm>
            <a:off x="185962" y="1487706"/>
            <a:ext cx="18809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 repaid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27F74AF-C056-491E-A136-219F26F2194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" t="19747" r="4005" b="12605"/>
          <a:stretch/>
        </p:blipFill>
        <p:spPr>
          <a:xfrm>
            <a:off x="0" y="6310124"/>
            <a:ext cx="12192000" cy="563583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5649D5B-FC96-4DDB-8C4E-22C7989795FD}"/>
              </a:ext>
            </a:extLst>
          </p:cNvPr>
          <p:cNvCxnSpPr/>
          <p:nvPr/>
        </p:nvCxnSpPr>
        <p:spPr>
          <a:xfrm>
            <a:off x="-238125" y="6329174"/>
            <a:ext cx="131445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921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18" grpId="0"/>
      <p:bldP spid="27" grpId="0"/>
      <p:bldP spid="34" grpId="0"/>
      <p:bldP spid="3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ECCEC-1F9A-4D61-83BD-96F626F71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43843-2929-481E-9C09-0EB0C3432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282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6C478-0334-4658-8A7C-67A0352A5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91941-DBB6-428E-A71D-933717753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98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640ED65F-C54A-4AA5-ADB7-F27E13AD6584}"/>
              </a:ext>
            </a:extLst>
          </p:cNvPr>
          <p:cNvSpPr/>
          <p:nvPr/>
        </p:nvSpPr>
        <p:spPr>
          <a:xfrm rot="21067312">
            <a:off x="542424" y="1412823"/>
            <a:ext cx="3876346" cy="2333625"/>
          </a:xfrm>
          <a:prstGeom prst="wedgeRoundRectCallout">
            <a:avLst>
              <a:gd name="adj1" fmla="val -21079"/>
              <a:gd name="adj2" fmla="val 78827"/>
              <a:gd name="adj3" fmla="val 16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1CA232-8FBF-4E48-B3AB-8C6D7EACA26D}"/>
              </a:ext>
            </a:extLst>
          </p:cNvPr>
          <p:cNvSpPr txBox="1"/>
          <p:nvPr/>
        </p:nvSpPr>
        <p:spPr>
          <a:xfrm rot="21087911">
            <a:off x="655643" y="1922818"/>
            <a:ext cx="3681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1070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“Does having a high percentage of Pell Grant recipients mean that the institution have a lower percent of federal loan borrowers?”</a:t>
            </a:r>
          </a:p>
        </p:txBody>
      </p:sp>
      <p:pic>
        <p:nvPicPr>
          <p:cNvPr id="4" name="Picture 2" descr="KSU Logo">
            <a:extLst>
              <a:ext uri="{FF2B5EF4-FFF2-40B4-BE49-F238E27FC236}">
                <a16:creationId xmlns:a16="http://schemas.microsoft.com/office/drawing/2014/main" id="{FA923DC6-30C8-4C1A-BB5D-51712068CE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1" t="-3160" r="1807" b="3160"/>
          <a:stretch/>
        </p:blipFill>
        <p:spPr bwMode="auto">
          <a:xfrm>
            <a:off x="-10611" y="6017913"/>
            <a:ext cx="1835015" cy="104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B29831B-A4F2-483A-91B0-01102F49765D}"/>
              </a:ext>
            </a:extLst>
          </p:cNvPr>
          <p:cNvSpPr>
            <a:spLocks noGrp="1"/>
          </p:cNvSpPr>
          <p:nvPr/>
        </p:nvSpPr>
        <p:spPr>
          <a:xfrm>
            <a:off x="906897" y="17730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The Questions to Ask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DD067616-B8DB-418A-85A7-7542FB3B51E6}"/>
              </a:ext>
            </a:extLst>
          </p:cNvPr>
          <p:cNvSpPr/>
          <p:nvPr/>
        </p:nvSpPr>
        <p:spPr>
          <a:xfrm>
            <a:off x="7978125" y="905023"/>
            <a:ext cx="3829050" cy="2667000"/>
          </a:xfrm>
          <a:prstGeom prst="wedgeEllipseCallout">
            <a:avLst>
              <a:gd name="adj1" fmla="val -28793"/>
              <a:gd name="adj2" fmla="val 76071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3A09AF0E-0F29-47DC-9562-97930914C1A2}"/>
              </a:ext>
            </a:extLst>
          </p:cNvPr>
          <p:cNvSpPr/>
          <p:nvPr/>
        </p:nvSpPr>
        <p:spPr>
          <a:xfrm>
            <a:off x="3983117" y="839777"/>
            <a:ext cx="4427896" cy="2639351"/>
          </a:xfrm>
          <a:prstGeom prst="cloudCallout">
            <a:avLst>
              <a:gd name="adj1" fmla="val 46928"/>
              <a:gd name="adj2" fmla="val 57809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Red Question mark">
                <a:extLst>
                  <a:ext uri="{FF2B5EF4-FFF2-40B4-BE49-F238E27FC236}">
                    <a16:creationId xmlns:a16="http://schemas.microsoft.com/office/drawing/2014/main" id="{2EC89D68-2696-4E7C-A449-FD97B05DE63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936127">
              <a:off x="9175195" y="2861615"/>
              <a:ext cx="2379666" cy="3966112"/>
            </p:xfrm>
            <a:graphic>
              <a:graphicData uri="http://schemas.microsoft.com/office/drawing/2017/model3d">
                <am3d:model3d r:embed="rId4">
                  <am3d:spPr>
                    <a:xfrm rot="936127">
                      <a:off x="0" y="0"/>
                      <a:ext cx="2379666" cy="3966112"/>
                    </a:xfrm>
                    <a:prstGeom prst="rect">
                      <a:avLst/>
                    </a:prstGeom>
                  </am3d:spPr>
                  <am3d:camera>
                    <am3d:pos x="0" y="0" z="553895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17042" d="1000000"/>
                    <am3d:preTrans dx="0" dy="-18004113" dz="-4973"/>
                    <am3d:scale>
                      <am3d:sx n="1000000" d="1000000"/>
                      <am3d:sy n="1000000" d="1000000"/>
                      <am3d:sz n="1000000" d="1000000"/>
                    </am3d:scale>
                    <am3d:rot ax="-429149" ay="-1155989" az="14226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7318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Red Question mark">
                <a:extLst>
                  <a:ext uri="{FF2B5EF4-FFF2-40B4-BE49-F238E27FC236}">
                    <a16:creationId xmlns:a16="http://schemas.microsoft.com/office/drawing/2014/main" id="{2EC89D68-2696-4E7C-A449-FD97B05DE6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936127">
                <a:off x="9175195" y="2861615"/>
                <a:ext cx="2379666" cy="3966112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20307174-5F05-43FE-9B07-ECBB77D6E9D0}"/>
              </a:ext>
            </a:extLst>
          </p:cNvPr>
          <p:cNvSpPr/>
          <p:nvPr/>
        </p:nvSpPr>
        <p:spPr>
          <a:xfrm rot="20873366" flipH="1">
            <a:off x="1608129" y="3755438"/>
            <a:ext cx="3799065" cy="2266672"/>
          </a:xfrm>
          <a:prstGeom prst="wedgeEllipseCallout">
            <a:avLst>
              <a:gd name="adj1" fmla="val -28793"/>
              <a:gd name="adj2" fmla="val 76071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7DDDFB-0D01-4A71-91C1-15E2B59411C5}"/>
              </a:ext>
            </a:extLst>
          </p:cNvPr>
          <p:cNvSpPr txBox="1"/>
          <p:nvPr/>
        </p:nvSpPr>
        <p:spPr>
          <a:xfrm>
            <a:off x="4479819" y="1599652"/>
            <a:ext cx="3752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“Do majority Pell institutions have a higher default rate than minority Pell institutions?”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31453A-9A2C-49EB-BA7B-5DFBAD6BF0DB}"/>
              </a:ext>
            </a:extLst>
          </p:cNvPr>
          <p:cNvSpPr txBox="1"/>
          <p:nvPr/>
        </p:nvSpPr>
        <p:spPr>
          <a:xfrm rot="243203">
            <a:off x="8541417" y="1853144"/>
            <a:ext cx="3299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“Do majority Pell institutions have a higher dropout rate?”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2400EAFE-B11D-4640-B4A0-A208061900AE}"/>
              </a:ext>
            </a:extLst>
          </p:cNvPr>
          <p:cNvSpPr/>
          <p:nvPr/>
        </p:nvSpPr>
        <p:spPr>
          <a:xfrm rot="586992" flipH="1">
            <a:off x="5676325" y="3600207"/>
            <a:ext cx="3356712" cy="2333625"/>
          </a:xfrm>
          <a:prstGeom prst="wedgeRoundRectCallout">
            <a:avLst>
              <a:gd name="adj1" fmla="val -21079"/>
              <a:gd name="adj2" fmla="val 78827"/>
              <a:gd name="adj3" fmla="val 16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6F4BFF-ECCA-42E0-B0EF-DB8BE7E3FB01}"/>
              </a:ext>
            </a:extLst>
          </p:cNvPr>
          <p:cNvSpPr txBox="1"/>
          <p:nvPr/>
        </p:nvSpPr>
        <p:spPr>
          <a:xfrm rot="591556">
            <a:off x="5734344" y="4275503"/>
            <a:ext cx="3240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“Do independent and dependent students taking on the same amount of debt?”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697788-71FD-49B7-B9EE-7C93C6622C82}"/>
              </a:ext>
            </a:extLst>
          </p:cNvPr>
          <p:cNvSpPr txBox="1"/>
          <p:nvPr/>
        </p:nvSpPr>
        <p:spPr>
          <a:xfrm rot="20676691">
            <a:off x="1631112" y="4373583"/>
            <a:ext cx="3752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“Is the default rate lower at institutions who graduate a higher percentage of their students?”</a:t>
            </a:r>
          </a:p>
        </p:txBody>
      </p:sp>
    </p:spTree>
    <p:extLst>
      <p:ext uri="{BB962C8B-B14F-4D97-AF65-F5344CB8AC3E}">
        <p14:creationId xmlns:p14="http://schemas.microsoft.com/office/powerpoint/2010/main" val="1496404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640ED65F-C54A-4AA5-ADB7-F27E13AD6584}"/>
              </a:ext>
            </a:extLst>
          </p:cNvPr>
          <p:cNvSpPr/>
          <p:nvPr/>
        </p:nvSpPr>
        <p:spPr>
          <a:xfrm rot="21067312">
            <a:off x="542424" y="1412823"/>
            <a:ext cx="3876346" cy="2333625"/>
          </a:xfrm>
          <a:prstGeom prst="wedgeRoundRectCallout">
            <a:avLst>
              <a:gd name="adj1" fmla="val -21079"/>
              <a:gd name="adj2" fmla="val 78827"/>
              <a:gd name="adj3" fmla="val 16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1CA232-8FBF-4E48-B3AB-8C6D7EACA26D}"/>
              </a:ext>
            </a:extLst>
          </p:cNvPr>
          <p:cNvSpPr txBox="1"/>
          <p:nvPr/>
        </p:nvSpPr>
        <p:spPr>
          <a:xfrm rot="21087911">
            <a:off x="655643" y="1922818"/>
            <a:ext cx="3681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“Does having a high percentage of Pell Grant recipients mean that the institution have a lower percent of federal loan borrowers?”</a:t>
            </a:r>
          </a:p>
        </p:txBody>
      </p:sp>
      <p:pic>
        <p:nvPicPr>
          <p:cNvPr id="4" name="Picture 2" descr="KSU Logo">
            <a:extLst>
              <a:ext uri="{FF2B5EF4-FFF2-40B4-BE49-F238E27FC236}">
                <a16:creationId xmlns:a16="http://schemas.microsoft.com/office/drawing/2014/main" id="{FA923DC6-30C8-4C1A-BB5D-51712068CE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1" t="-3160" r="1807" b="3160"/>
          <a:stretch/>
        </p:blipFill>
        <p:spPr bwMode="auto">
          <a:xfrm>
            <a:off x="-10611" y="6017913"/>
            <a:ext cx="1835015" cy="104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B29831B-A4F2-483A-91B0-01102F49765D}"/>
              </a:ext>
            </a:extLst>
          </p:cNvPr>
          <p:cNvSpPr>
            <a:spLocks noGrp="1"/>
          </p:cNvSpPr>
          <p:nvPr/>
        </p:nvSpPr>
        <p:spPr>
          <a:xfrm>
            <a:off x="906897" y="17730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The Questions to Ask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DD067616-B8DB-418A-85A7-7542FB3B51E6}"/>
              </a:ext>
            </a:extLst>
          </p:cNvPr>
          <p:cNvSpPr/>
          <p:nvPr/>
        </p:nvSpPr>
        <p:spPr>
          <a:xfrm>
            <a:off x="7978125" y="905023"/>
            <a:ext cx="3829050" cy="2667000"/>
          </a:xfrm>
          <a:prstGeom prst="wedgeEllipseCallout">
            <a:avLst>
              <a:gd name="adj1" fmla="val -28793"/>
              <a:gd name="adj2" fmla="val 76071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3A09AF0E-0F29-47DC-9562-97930914C1A2}"/>
              </a:ext>
            </a:extLst>
          </p:cNvPr>
          <p:cNvSpPr/>
          <p:nvPr/>
        </p:nvSpPr>
        <p:spPr>
          <a:xfrm>
            <a:off x="3983117" y="839777"/>
            <a:ext cx="4427896" cy="2639351"/>
          </a:xfrm>
          <a:prstGeom prst="cloudCallout">
            <a:avLst>
              <a:gd name="adj1" fmla="val 46928"/>
              <a:gd name="adj2" fmla="val 57809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Red Question mark">
                <a:extLst>
                  <a:ext uri="{FF2B5EF4-FFF2-40B4-BE49-F238E27FC236}">
                    <a16:creationId xmlns:a16="http://schemas.microsoft.com/office/drawing/2014/main" id="{2EC89D68-2696-4E7C-A449-FD97B05DE63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936127">
              <a:off x="9175195" y="2861615"/>
              <a:ext cx="2379666" cy="3966112"/>
            </p:xfrm>
            <a:graphic>
              <a:graphicData uri="http://schemas.microsoft.com/office/drawing/2017/model3d">
                <am3d:model3d r:embed="rId4">
                  <am3d:spPr>
                    <a:xfrm rot="936127">
                      <a:off x="0" y="0"/>
                      <a:ext cx="2379666" cy="3966112"/>
                    </a:xfrm>
                    <a:prstGeom prst="rect">
                      <a:avLst/>
                    </a:prstGeom>
                  </am3d:spPr>
                  <am3d:camera>
                    <am3d:pos x="0" y="0" z="553895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17042" d="1000000"/>
                    <am3d:preTrans dx="0" dy="-18004113" dz="-4973"/>
                    <am3d:scale>
                      <am3d:sx n="1000000" d="1000000"/>
                      <am3d:sy n="1000000" d="1000000"/>
                      <am3d:sz n="1000000" d="1000000"/>
                    </am3d:scale>
                    <am3d:rot ax="-429149" ay="-1155989" az="14226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7318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Red Question mark">
                <a:extLst>
                  <a:ext uri="{FF2B5EF4-FFF2-40B4-BE49-F238E27FC236}">
                    <a16:creationId xmlns:a16="http://schemas.microsoft.com/office/drawing/2014/main" id="{2EC89D68-2696-4E7C-A449-FD97B05DE6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936127">
                <a:off x="9175195" y="2861615"/>
                <a:ext cx="2379666" cy="3966112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20307174-5F05-43FE-9B07-ECBB77D6E9D0}"/>
              </a:ext>
            </a:extLst>
          </p:cNvPr>
          <p:cNvSpPr/>
          <p:nvPr/>
        </p:nvSpPr>
        <p:spPr>
          <a:xfrm rot="20873366" flipH="1">
            <a:off x="1608129" y="3755438"/>
            <a:ext cx="3799065" cy="2266672"/>
          </a:xfrm>
          <a:prstGeom prst="wedgeEllipseCallout">
            <a:avLst>
              <a:gd name="adj1" fmla="val -28793"/>
              <a:gd name="adj2" fmla="val 76071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7DDDFB-0D01-4A71-91C1-15E2B59411C5}"/>
              </a:ext>
            </a:extLst>
          </p:cNvPr>
          <p:cNvSpPr txBox="1"/>
          <p:nvPr/>
        </p:nvSpPr>
        <p:spPr>
          <a:xfrm>
            <a:off x="4479819" y="1599652"/>
            <a:ext cx="3752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1070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“Do majority Pell institutions have a higher default rate than minority Pell institutions?”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31453A-9A2C-49EB-BA7B-5DFBAD6BF0DB}"/>
              </a:ext>
            </a:extLst>
          </p:cNvPr>
          <p:cNvSpPr txBox="1"/>
          <p:nvPr/>
        </p:nvSpPr>
        <p:spPr>
          <a:xfrm rot="243203">
            <a:off x="8541417" y="1853144"/>
            <a:ext cx="3299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“Do majority Pell institutions have a higher dropout rate?”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2400EAFE-B11D-4640-B4A0-A208061900AE}"/>
              </a:ext>
            </a:extLst>
          </p:cNvPr>
          <p:cNvSpPr/>
          <p:nvPr/>
        </p:nvSpPr>
        <p:spPr>
          <a:xfrm rot="586992" flipH="1">
            <a:off x="5676325" y="3600207"/>
            <a:ext cx="3356712" cy="2333625"/>
          </a:xfrm>
          <a:prstGeom prst="wedgeRoundRectCallout">
            <a:avLst>
              <a:gd name="adj1" fmla="val -21079"/>
              <a:gd name="adj2" fmla="val 78827"/>
              <a:gd name="adj3" fmla="val 16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6F4BFF-ECCA-42E0-B0EF-DB8BE7E3FB01}"/>
              </a:ext>
            </a:extLst>
          </p:cNvPr>
          <p:cNvSpPr txBox="1"/>
          <p:nvPr/>
        </p:nvSpPr>
        <p:spPr>
          <a:xfrm rot="591556">
            <a:off x="5734344" y="4275503"/>
            <a:ext cx="3240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“Do independent and dependent students taking on the same amount of debt?”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697788-71FD-49B7-B9EE-7C93C6622C82}"/>
              </a:ext>
            </a:extLst>
          </p:cNvPr>
          <p:cNvSpPr txBox="1"/>
          <p:nvPr/>
        </p:nvSpPr>
        <p:spPr>
          <a:xfrm rot="20676691">
            <a:off x="1631112" y="4373583"/>
            <a:ext cx="3752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“Is the default rate lower at institutions who graduate a higher percentage of their students?”</a:t>
            </a:r>
          </a:p>
        </p:txBody>
      </p:sp>
    </p:spTree>
    <p:extLst>
      <p:ext uri="{BB962C8B-B14F-4D97-AF65-F5344CB8AC3E}">
        <p14:creationId xmlns:p14="http://schemas.microsoft.com/office/powerpoint/2010/main" val="33585240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640ED65F-C54A-4AA5-ADB7-F27E13AD6584}"/>
              </a:ext>
            </a:extLst>
          </p:cNvPr>
          <p:cNvSpPr/>
          <p:nvPr/>
        </p:nvSpPr>
        <p:spPr>
          <a:xfrm rot="21067312">
            <a:off x="542424" y="1412823"/>
            <a:ext cx="3876346" cy="2333625"/>
          </a:xfrm>
          <a:prstGeom prst="wedgeRoundRectCallout">
            <a:avLst>
              <a:gd name="adj1" fmla="val -21079"/>
              <a:gd name="adj2" fmla="val 78827"/>
              <a:gd name="adj3" fmla="val 16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1CA232-8FBF-4E48-B3AB-8C6D7EACA26D}"/>
              </a:ext>
            </a:extLst>
          </p:cNvPr>
          <p:cNvSpPr txBox="1"/>
          <p:nvPr/>
        </p:nvSpPr>
        <p:spPr>
          <a:xfrm rot="21087911">
            <a:off x="655643" y="1922818"/>
            <a:ext cx="3681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“Does having a high percentage of Pell Grant recipients mean that the institution have a lower percent of federal loan borrowers?”</a:t>
            </a:r>
          </a:p>
        </p:txBody>
      </p:sp>
      <p:pic>
        <p:nvPicPr>
          <p:cNvPr id="4" name="Picture 2" descr="KSU Logo">
            <a:extLst>
              <a:ext uri="{FF2B5EF4-FFF2-40B4-BE49-F238E27FC236}">
                <a16:creationId xmlns:a16="http://schemas.microsoft.com/office/drawing/2014/main" id="{FA923DC6-30C8-4C1A-BB5D-51712068CE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1" t="-3160" r="1807" b="3160"/>
          <a:stretch/>
        </p:blipFill>
        <p:spPr bwMode="auto">
          <a:xfrm>
            <a:off x="-10611" y="6017913"/>
            <a:ext cx="1835015" cy="104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B29831B-A4F2-483A-91B0-01102F49765D}"/>
              </a:ext>
            </a:extLst>
          </p:cNvPr>
          <p:cNvSpPr>
            <a:spLocks noGrp="1"/>
          </p:cNvSpPr>
          <p:nvPr/>
        </p:nvSpPr>
        <p:spPr>
          <a:xfrm>
            <a:off x="906897" y="17730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The Questions to Ask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DD067616-B8DB-418A-85A7-7542FB3B51E6}"/>
              </a:ext>
            </a:extLst>
          </p:cNvPr>
          <p:cNvSpPr/>
          <p:nvPr/>
        </p:nvSpPr>
        <p:spPr>
          <a:xfrm>
            <a:off x="7978125" y="905023"/>
            <a:ext cx="3829050" cy="2667000"/>
          </a:xfrm>
          <a:prstGeom prst="wedgeEllipseCallout">
            <a:avLst>
              <a:gd name="adj1" fmla="val -28793"/>
              <a:gd name="adj2" fmla="val 76071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3A09AF0E-0F29-47DC-9562-97930914C1A2}"/>
              </a:ext>
            </a:extLst>
          </p:cNvPr>
          <p:cNvSpPr/>
          <p:nvPr/>
        </p:nvSpPr>
        <p:spPr>
          <a:xfrm>
            <a:off x="3983117" y="839777"/>
            <a:ext cx="4427896" cy="2639351"/>
          </a:xfrm>
          <a:prstGeom prst="cloudCallout">
            <a:avLst>
              <a:gd name="adj1" fmla="val 46928"/>
              <a:gd name="adj2" fmla="val 57809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Red Question mark">
                <a:extLst>
                  <a:ext uri="{FF2B5EF4-FFF2-40B4-BE49-F238E27FC236}">
                    <a16:creationId xmlns:a16="http://schemas.microsoft.com/office/drawing/2014/main" id="{2EC89D68-2696-4E7C-A449-FD97B05DE63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936127">
              <a:off x="9175195" y="2861615"/>
              <a:ext cx="2379666" cy="3966112"/>
            </p:xfrm>
            <a:graphic>
              <a:graphicData uri="http://schemas.microsoft.com/office/drawing/2017/model3d">
                <am3d:model3d r:embed="rId4">
                  <am3d:spPr>
                    <a:xfrm rot="936127">
                      <a:off x="0" y="0"/>
                      <a:ext cx="2379666" cy="3966112"/>
                    </a:xfrm>
                    <a:prstGeom prst="rect">
                      <a:avLst/>
                    </a:prstGeom>
                  </am3d:spPr>
                  <am3d:camera>
                    <am3d:pos x="0" y="0" z="553895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17042" d="1000000"/>
                    <am3d:preTrans dx="0" dy="-18004113" dz="-4973"/>
                    <am3d:scale>
                      <am3d:sx n="1000000" d="1000000"/>
                      <am3d:sy n="1000000" d="1000000"/>
                      <am3d:sz n="1000000" d="1000000"/>
                    </am3d:scale>
                    <am3d:rot ax="-429149" ay="-1155989" az="14226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7318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Red Question mark">
                <a:extLst>
                  <a:ext uri="{FF2B5EF4-FFF2-40B4-BE49-F238E27FC236}">
                    <a16:creationId xmlns:a16="http://schemas.microsoft.com/office/drawing/2014/main" id="{2EC89D68-2696-4E7C-A449-FD97B05DE6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936127">
                <a:off x="9175195" y="2861615"/>
                <a:ext cx="2379666" cy="3966112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20307174-5F05-43FE-9B07-ECBB77D6E9D0}"/>
              </a:ext>
            </a:extLst>
          </p:cNvPr>
          <p:cNvSpPr/>
          <p:nvPr/>
        </p:nvSpPr>
        <p:spPr>
          <a:xfrm rot="20873366" flipH="1">
            <a:off x="1608129" y="3755438"/>
            <a:ext cx="3799065" cy="2266672"/>
          </a:xfrm>
          <a:prstGeom prst="wedgeEllipseCallout">
            <a:avLst>
              <a:gd name="adj1" fmla="val -28793"/>
              <a:gd name="adj2" fmla="val 76071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7DDDFB-0D01-4A71-91C1-15E2B59411C5}"/>
              </a:ext>
            </a:extLst>
          </p:cNvPr>
          <p:cNvSpPr txBox="1"/>
          <p:nvPr/>
        </p:nvSpPr>
        <p:spPr>
          <a:xfrm>
            <a:off x="4479819" y="1599652"/>
            <a:ext cx="3752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“Do majority Pell institutions have a higher default rate than minority Pell institutions?”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31453A-9A2C-49EB-BA7B-5DFBAD6BF0DB}"/>
              </a:ext>
            </a:extLst>
          </p:cNvPr>
          <p:cNvSpPr txBox="1"/>
          <p:nvPr/>
        </p:nvSpPr>
        <p:spPr>
          <a:xfrm rot="243203">
            <a:off x="8541417" y="1853144"/>
            <a:ext cx="3299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1070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“Do majority Pell institutions have a higher dropout rate?”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2400EAFE-B11D-4640-B4A0-A208061900AE}"/>
              </a:ext>
            </a:extLst>
          </p:cNvPr>
          <p:cNvSpPr/>
          <p:nvPr/>
        </p:nvSpPr>
        <p:spPr>
          <a:xfrm rot="586992" flipH="1">
            <a:off x="5676325" y="3600207"/>
            <a:ext cx="3356712" cy="2333625"/>
          </a:xfrm>
          <a:prstGeom prst="wedgeRoundRectCallout">
            <a:avLst>
              <a:gd name="adj1" fmla="val -21079"/>
              <a:gd name="adj2" fmla="val 78827"/>
              <a:gd name="adj3" fmla="val 16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6F4BFF-ECCA-42E0-B0EF-DB8BE7E3FB01}"/>
              </a:ext>
            </a:extLst>
          </p:cNvPr>
          <p:cNvSpPr txBox="1"/>
          <p:nvPr/>
        </p:nvSpPr>
        <p:spPr>
          <a:xfrm rot="591556">
            <a:off x="5734344" y="4275503"/>
            <a:ext cx="3240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“Do independent and dependent students taking on the same amount of debt?”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697788-71FD-49B7-B9EE-7C93C6622C82}"/>
              </a:ext>
            </a:extLst>
          </p:cNvPr>
          <p:cNvSpPr txBox="1"/>
          <p:nvPr/>
        </p:nvSpPr>
        <p:spPr>
          <a:xfrm rot="20676691">
            <a:off x="1631112" y="4373583"/>
            <a:ext cx="3752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“Is the default rate lower at institutions who graduate a higher percentage of their students?”</a:t>
            </a:r>
          </a:p>
        </p:txBody>
      </p:sp>
    </p:spTree>
    <p:extLst>
      <p:ext uri="{BB962C8B-B14F-4D97-AF65-F5344CB8AC3E}">
        <p14:creationId xmlns:p14="http://schemas.microsoft.com/office/powerpoint/2010/main" val="484704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640ED65F-C54A-4AA5-ADB7-F27E13AD6584}"/>
              </a:ext>
            </a:extLst>
          </p:cNvPr>
          <p:cNvSpPr/>
          <p:nvPr/>
        </p:nvSpPr>
        <p:spPr>
          <a:xfrm rot="21067312">
            <a:off x="542424" y="1412823"/>
            <a:ext cx="3876346" cy="2333625"/>
          </a:xfrm>
          <a:prstGeom prst="wedgeRoundRectCallout">
            <a:avLst>
              <a:gd name="adj1" fmla="val -21079"/>
              <a:gd name="adj2" fmla="val 78827"/>
              <a:gd name="adj3" fmla="val 16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1CA232-8FBF-4E48-B3AB-8C6D7EACA26D}"/>
              </a:ext>
            </a:extLst>
          </p:cNvPr>
          <p:cNvSpPr txBox="1"/>
          <p:nvPr/>
        </p:nvSpPr>
        <p:spPr>
          <a:xfrm rot="21087911">
            <a:off x="655643" y="1922818"/>
            <a:ext cx="3681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“Does having a high percentage of Pell Grant recipients mean that the institution have a lower percent of federal loan borrowers?”</a:t>
            </a:r>
          </a:p>
        </p:txBody>
      </p:sp>
      <p:pic>
        <p:nvPicPr>
          <p:cNvPr id="4" name="Picture 2" descr="KSU Logo">
            <a:extLst>
              <a:ext uri="{FF2B5EF4-FFF2-40B4-BE49-F238E27FC236}">
                <a16:creationId xmlns:a16="http://schemas.microsoft.com/office/drawing/2014/main" id="{FA923DC6-30C8-4C1A-BB5D-51712068CE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1" t="-3160" r="1807" b="3160"/>
          <a:stretch/>
        </p:blipFill>
        <p:spPr bwMode="auto">
          <a:xfrm>
            <a:off x="-10611" y="6017913"/>
            <a:ext cx="1835015" cy="104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B29831B-A4F2-483A-91B0-01102F49765D}"/>
              </a:ext>
            </a:extLst>
          </p:cNvPr>
          <p:cNvSpPr>
            <a:spLocks noGrp="1"/>
          </p:cNvSpPr>
          <p:nvPr/>
        </p:nvSpPr>
        <p:spPr>
          <a:xfrm>
            <a:off x="906897" y="17730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The Questions to Ask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DD067616-B8DB-418A-85A7-7542FB3B51E6}"/>
              </a:ext>
            </a:extLst>
          </p:cNvPr>
          <p:cNvSpPr/>
          <p:nvPr/>
        </p:nvSpPr>
        <p:spPr>
          <a:xfrm>
            <a:off x="7978125" y="905023"/>
            <a:ext cx="3829050" cy="2667000"/>
          </a:xfrm>
          <a:prstGeom prst="wedgeEllipseCallout">
            <a:avLst>
              <a:gd name="adj1" fmla="val -28793"/>
              <a:gd name="adj2" fmla="val 76071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3A09AF0E-0F29-47DC-9562-97930914C1A2}"/>
              </a:ext>
            </a:extLst>
          </p:cNvPr>
          <p:cNvSpPr/>
          <p:nvPr/>
        </p:nvSpPr>
        <p:spPr>
          <a:xfrm>
            <a:off x="3983117" y="839777"/>
            <a:ext cx="4427896" cy="2639351"/>
          </a:xfrm>
          <a:prstGeom prst="cloudCallout">
            <a:avLst>
              <a:gd name="adj1" fmla="val 46928"/>
              <a:gd name="adj2" fmla="val 57809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Red Question mark">
                <a:extLst>
                  <a:ext uri="{FF2B5EF4-FFF2-40B4-BE49-F238E27FC236}">
                    <a16:creationId xmlns:a16="http://schemas.microsoft.com/office/drawing/2014/main" id="{2EC89D68-2696-4E7C-A449-FD97B05DE63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936127">
              <a:off x="9175195" y="2861615"/>
              <a:ext cx="2379666" cy="3966112"/>
            </p:xfrm>
            <a:graphic>
              <a:graphicData uri="http://schemas.microsoft.com/office/drawing/2017/model3d">
                <am3d:model3d r:embed="rId4">
                  <am3d:spPr>
                    <a:xfrm rot="936127">
                      <a:off x="0" y="0"/>
                      <a:ext cx="2379666" cy="3966112"/>
                    </a:xfrm>
                    <a:prstGeom prst="rect">
                      <a:avLst/>
                    </a:prstGeom>
                  </am3d:spPr>
                  <am3d:camera>
                    <am3d:pos x="0" y="0" z="553895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17042" d="1000000"/>
                    <am3d:preTrans dx="0" dy="-18004113" dz="-4973"/>
                    <am3d:scale>
                      <am3d:sx n="1000000" d="1000000"/>
                      <am3d:sy n="1000000" d="1000000"/>
                      <am3d:sz n="1000000" d="1000000"/>
                    </am3d:scale>
                    <am3d:rot ax="-429149" ay="-1155989" az="14226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7318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Red Question mark">
                <a:extLst>
                  <a:ext uri="{FF2B5EF4-FFF2-40B4-BE49-F238E27FC236}">
                    <a16:creationId xmlns:a16="http://schemas.microsoft.com/office/drawing/2014/main" id="{2EC89D68-2696-4E7C-A449-FD97B05DE6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936127">
                <a:off x="9175195" y="2861615"/>
                <a:ext cx="2379666" cy="3966112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20307174-5F05-43FE-9B07-ECBB77D6E9D0}"/>
              </a:ext>
            </a:extLst>
          </p:cNvPr>
          <p:cNvSpPr/>
          <p:nvPr/>
        </p:nvSpPr>
        <p:spPr>
          <a:xfrm rot="20873366" flipH="1">
            <a:off x="1608129" y="3755438"/>
            <a:ext cx="3799065" cy="2266672"/>
          </a:xfrm>
          <a:prstGeom prst="wedgeEllipseCallout">
            <a:avLst>
              <a:gd name="adj1" fmla="val -28793"/>
              <a:gd name="adj2" fmla="val 76071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7DDDFB-0D01-4A71-91C1-15E2B59411C5}"/>
              </a:ext>
            </a:extLst>
          </p:cNvPr>
          <p:cNvSpPr txBox="1"/>
          <p:nvPr/>
        </p:nvSpPr>
        <p:spPr>
          <a:xfrm>
            <a:off x="4479819" y="1599652"/>
            <a:ext cx="3752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“Do majority Pell institutions have a higher default rate than minority Pell institutions?”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31453A-9A2C-49EB-BA7B-5DFBAD6BF0DB}"/>
              </a:ext>
            </a:extLst>
          </p:cNvPr>
          <p:cNvSpPr txBox="1"/>
          <p:nvPr/>
        </p:nvSpPr>
        <p:spPr>
          <a:xfrm rot="243203">
            <a:off x="8541417" y="1853144"/>
            <a:ext cx="3299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“Do majority Pell institutions have a higher dropout rate?”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2400EAFE-B11D-4640-B4A0-A208061900AE}"/>
              </a:ext>
            </a:extLst>
          </p:cNvPr>
          <p:cNvSpPr/>
          <p:nvPr/>
        </p:nvSpPr>
        <p:spPr>
          <a:xfrm rot="586992" flipH="1">
            <a:off x="5676325" y="3600207"/>
            <a:ext cx="3356712" cy="2333625"/>
          </a:xfrm>
          <a:prstGeom prst="wedgeRoundRectCallout">
            <a:avLst>
              <a:gd name="adj1" fmla="val -21079"/>
              <a:gd name="adj2" fmla="val 78827"/>
              <a:gd name="adj3" fmla="val 16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6F4BFF-ECCA-42E0-B0EF-DB8BE7E3FB01}"/>
              </a:ext>
            </a:extLst>
          </p:cNvPr>
          <p:cNvSpPr txBox="1"/>
          <p:nvPr/>
        </p:nvSpPr>
        <p:spPr>
          <a:xfrm rot="591556">
            <a:off x="5734344" y="4275503"/>
            <a:ext cx="3240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“Do independent and dependent students taking on the same amount of debt?”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697788-71FD-49B7-B9EE-7C93C6622C82}"/>
              </a:ext>
            </a:extLst>
          </p:cNvPr>
          <p:cNvSpPr txBox="1"/>
          <p:nvPr/>
        </p:nvSpPr>
        <p:spPr>
          <a:xfrm rot="20676691">
            <a:off x="1631112" y="4373583"/>
            <a:ext cx="3752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1070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“Is the default rate lower at institutions who graduate a higher percentage of their students?”</a:t>
            </a:r>
          </a:p>
        </p:txBody>
      </p:sp>
    </p:spTree>
    <p:extLst>
      <p:ext uri="{BB962C8B-B14F-4D97-AF65-F5344CB8AC3E}">
        <p14:creationId xmlns:p14="http://schemas.microsoft.com/office/powerpoint/2010/main" val="4665976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640ED65F-C54A-4AA5-ADB7-F27E13AD6584}"/>
              </a:ext>
            </a:extLst>
          </p:cNvPr>
          <p:cNvSpPr/>
          <p:nvPr/>
        </p:nvSpPr>
        <p:spPr>
          <a:xfrm rot="21067312">
            <a:off x="542424" y="1412823"/>
            <a:ext cx="3876346" cy="2333625"/>
          </a:xfrm>
          <a:prstGeom prst="wedgeRoundRectCallout">
            <a:avLst>
              <a:gd name="adj1" fmla="val -21079"/>
              <a:gd name="adj2" fmla="val 78827"/>
              <a:gd name="adj3" fmla="val 16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1CA232-8FBF-4E48-B3AB-8C6D7EACA26D}"/>
              </a:ext>
            </a:extLst>
          </p:cNvPr>
          <p:cNvSpPr txBox="1"/>
          <p:nvPr/>
        </p:nvSpPr>
        <p:spPr>
          <a:xfrm rot="21087911">
            <a:off x="655643" y="1922818"/>
            <a:ext cx="3681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“Does having a high percentage of Pell Grant recipients mean that the institution have a lower percent of federal loan borrowers?”</a:t>
            </a:r>
          </a:p>
        </p:txBody>
      </p:sp>
      <p:pic>
        <p:nvPicPr>
          <p:cNvPr id="4" name="Picture 2" descr="KSU Logo">
            <a:extLst>
              <a:ext uri="{FF2B5EF4-FFF2-40B4-BE49-F238E27FC236}">
                <a16:creationId xmlns:a16="http://schemas.microsoft.com/office/drawing/2014/main" id="{FA923DC6-30C8-4C1A-BB5D-51712068CE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1" t="-3160" r="1807" b="3160"/>
          <a:stretch/>
        </p:blipFill>
        <p:spPr bwMode="auto">
          <a:xfrm>
            <a:off x="-10611" y="6017913"/>
            <a:ext cx="1835015" cy="104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B29831B-A4F2-483A-91B0-01102F49765D}"/>
              </a:ext>
            </a:extLst>
          </p:cNvPr>
          <p:cNvSpPr>
            <a:spLocks noGrp="1"/>
          </p:cNvSpPr>
          <p:nvPr/>
        </p:nvSpPr>
        <p:spPr>
          <a:xfrm>
            <a:off x="906897" y="17730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The Questions to Ask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DD067616-B8DB-418A-85A7-7542FB3B51E6}"/>
              </a:ext>
            </a:extLst>
          </p:cNvPr>
          <p:cNvSpPr/>
          <p:nvPr/>
        </p:nvSpPr>
        <p:spPr>
          <a:xfrm>
            <a:off x="7978125" y="905023"/>
            <a:ext cx="3829050" cy="2667000"/>
          </a:xfrm>
          <a:prstGeom prst="wedgeEllipseCallout">
            <a:avLst>
              <a:gd name="adj1" fmla="val -28793"/>
              <a:gd name="adj2" fmla="val 76071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3A09AF0E-0F29-47DC-9562-97930914C1A2}"/>
              </a:ext>
            </a:extLst>
          </p:cNvPr>
          <p:cNvSpPr/>
          <p:nvPr/>
        </p:nvSpPr>
        <p:spPr>
          <a:xfrm>
            <a:off x="3983117" y="839777"/>
            <a:ext cx="4427896" cy="2639351"/>
          </a:xfrm>
          <a:prstGeom prst="cloudCallout">
            <a:avLst>
              <a:gd name="adj1" fmla="val 46928"/>
              <a:gd name="adj2" fmla="val 57809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Red Question mark">
                <a:extLst>
                  <a:ext uri="{FF2B5EF4-FFF2-40B4-BE49-F238E27FC236}">
                    <a16:creationId xmlns:a16="http://schemas.microsoft.com/office/drawing/2014/main" id="{2EC89D68-2696-4E7C-A449-FD97B05DE63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936127">
              <a:off x="9175195" y="2861615"/>
              <a:ext cx="2379666" cy="3966112"/>
            </p:xfrm>
            <a:graphic>
              <a:graphicData uri="http://schemas.microsoft.com/office/drawing/2017/model3d">
                <am3d:model3d r:embed="rId4">
                  <am3d:spPr>
                    <a:xfrm rot="936127">
                      <a:off x="0" y="0"/>
                      <a:ext cx="2379666" cy="3966112"/>
                    </a:xfrm>
                    <a:prstGeom prst="rect">
                      <a:avLst/>
                    </a:prstGeom>
                  </am3d:spPr>
                  <am3d:camera>
                    <am3d:pos x="0" y="0" z="553895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17042" d="1000000"/>
                    <am3d:preTrans dx="0" dy="-18004113" dz="-4973"/>
                    <am3d:scale>
                      <am3d:sx n="1000000" d="1000000"/>
                      <am3d:sy n="1000000" d="1000000"/>
                      <am3d:sz n="1000000" d="1000000"/>
                    </am3d:scale>
                    <am3d:rot ax="-429149" ay="-1155989" az="14226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7318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Red Question mark">
                <a:extLst>
                  <a:ext uri="{FF2B5EF4-FFF2-40B4-BE49-F238E27FC236}">
                    <a16:creationId xmlns:a16="http://schemas.microsoft.com/office/drawing/2014/main" id="{2EC89D68-2696-4E7C-A449-FD97B05DE6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936127">
                <a:off x="9175195" y="2861615"/>
                <a:ext cx="2379666" cy="3966112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20307174-5F05-43FE-9B07-ECBB77D6E9D0}"/>
              </a:ext>
            </a:extLst>
          </p:cNvPr>
          <p:cNvSpPr/>
          <p:nvPr/>
        </p:nvSpPr>
        <p:spPr>
          <a:xfrm rot="20873366" flipH="1">
            <a:off x="1608129" y="3755438"/>
            <a:ext cx="3799065" cy="2266672"/>
          </a:xfrm>
          <a:prstGeom prst="wedgeEllipseCallout">
            <a:avLst>
              <a:gd name="adj1" fmla="val -28793"/>
              <a:gd name="adj2" fmla="val 76071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7DDDFB-0D01-4A71-91C1-15E2B59411C5}"/>
              </a:ext>
            </a:extLst>
          </p:cNvPr>
          <p:cNvSpPr txBox="1"/>
          <p:nvPr/>
        </p:nvSpPr>
        <p:spPr>
          <a:xfrm>
            <a:off x="4479819" y="1599652"/>
            <a:ext cx="3752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“Do majority Pell institutions have a higher default rate than minority Pell institutions?”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31453A-9A2C-49EB-BA7B-5DFBAD6BF0DB}"/>
              </a:ext>
            </a:extLst>
          </p:cNvPr>
          <p:cNvSpPr txBox="1"/>
          <p:nvPr/>
        </p:nvSpPr>
        <p:spPr>
          <a:xfrm rot="243203">
            <a:off x="8541417" y="1853144"/>
            <a:ext cx="3299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“Do majority Pell institutions have a higher dropout rate?”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2400EAFE-B11D-4640-B4A0-A208061900AE}"/>
              </a:ext>
            </a:extLst>
          </p:cNvPr>
          <p:cNvSpPr/>
          <p:nvPr/>
        </p:nvSpPr>
        <p:spPr>
          <a:xfrm rot="586992" flipH="1">
            <a:off x="5676325" y="3600207"/>
            <a:ext cx="3356712" cy="2333625"/>
          </a:xfrm>
          <a:prstGeom prst="wedgeRoundRectCallout">
            <a:avLst>
              <a:gd name="adj1" fmla="val -21079"/>
              <a:gd name="adj2" fmla="val 78827"/>
              <a:gd name="adj3" fmla="val 16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6F4BFF-ECCA-42E0-B0EF-DB8BE7E3FB01}"/>
              </a:ext>
            </a:extLst>
          </p:cNvPr>
          <p:cNvSpPr txBox="1"/>
          <p:nvPr/>
        </p:nvSpPr>
        <p:spPr>
          <a:xfrm rot="591556">
            <a:off x="5734344" y="4275503"/>
            <a:ext cx="3240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1070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“Do independent and dependent students taking on the same amount of debt?”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697788-71FD-49B7-B9EE-7C93C6622C82}"/>
              </a:ext>
            </a:extLst>
          </p:cNvPr>
          <p:cNvSpPr txBox="1"/>
          <p:nvPr/>
        </p:nvSpPr>
        <p:spPr>
          <a:xfrm rot="20676691">
            <a:off x="1631112" y="4373583"/>
            <a:ext cx="3752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“Is the default rate lower at institutions who graduate a higher percentage of their students?”</a:t>
            </a:r>
          </a:p>
        </p:txBody>
      </p:sp>
    </p:spTree>
    <p:extLst>
      <p:ext uri="{BB962C8B-B14F-4D97-AF65-F5344CB8AC3E}">
        <p14:creationId xmlns:p14="http://schemas.microsoft.com/office/powerpoint/2010/main" val="39031760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640ED65F-C54A-4AA5-ADB7-F27E13AD6584}"/>
              </a:ext>
            </a:extLst>
          </p:cNvPr>
          <p:cNvSpPr/>
          <p:nvPr/>
        </p:nvSpPr>
        <p:spPr>
          <a:xfrm rot="21067312">
            <a:off x="542424" y="1412823"/>
            <a:ext cx="3876346" cy="2333625"/>
          </a:xfrm>
          <a:prstGeom prst="wedgeRoundRectCallout">
            <a:avLst>
              <a:gd name="adj1" fmla="val -21079"/>
              <a:gd name="adj2" fmla="val 78827"/>
              <a:gd name="adj3" fmla="val 16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1CA232-8FBF-4E48-B3AB-8C6D7EACA26D}"/>
              </a:ext>
            </a:extLst>
          </p:cNvPr>
          <p:cNvSpPr txBox="1"/>
          <p:nvPr/>
        </p:nvSpPr>
        <p:spPr>
          <a:xfrm rot="21087911">
            <a:off x="622900" y="1720363"/>
            <a:ext cx="3681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“Does having a high percentage of Pell Grant recipients mean that the institution have a lower percent of federal loan borrowers?”</a:t>
            </a:r>
          </a:p>
        </p:txBody>
      </p:sp>
      <p:pic>
        <p:nvPicPr>
          <p:cNvPr id="4" name="Picture 2" descr="KSU Logo">
            <a:extLst>
              <a:ext uri="{FF2B5EF4-FFF2-40B4-BE49-F238E27FC236}">
                <a16:creationId xmlns:a16="http://schemas.microsoft.com/office/drawing/2014/main" id="{FA923DC6-30C8-4C1A-BB5D-51712068CE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1" t="-3160" r="1807" b="3160"/>
          <a:stretch/>
        </p:blipFill>
        <p:spPr bwMode="auto">
          <a:xfrm>
            <a:off x="-10611" y="6017913"/>
            <a:ext cx="1835015" cy="104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B29831B-A4F2-483A-91B0-01102F49765D}"/>
              </a:ext>
            </a:extLst>
          </p:cNvPr>
          <p:cNvSpPr>
            <a:spLocks noGrp="1"/>
          </p:cNvSpPr>
          <p:nvPr/>
        </p:nvSpPr>
        <p:spPr>
          <a:xfrm>
            <a:off x="906897" y="17730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The Questions We Answered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DD067616-B8DB-418A-85A7-7542FB3B51E6}"/>
              </a:ext>
            </a:extLst>
          </p:cNvPr>
          <p:cNvSpPr/>
          <p:nvPr/>
        </p:nvSpPr>
        <p:spPr>
          <a:xfrm>
            <a:off x="7978125" y="905023"/>
            <a:ext cx="3829050" cy="2667000"/>
          </a:xfrm>
          <a:prstGeom prst="wedgeEllipseCallout">
            <a:avLst>
              <a:gd name="adj1" fmla="val -28793"/>
              <a:gd name="adj2" fmla="val 76071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3A09AF0E-0F29-47DC-9562-97930914C1A2}"/>
              </a:ext>
            </a:extLst>
          </p:cNvPr>
          <p:cNvSpPr/>
          <p:nvPr/>
        </p:nvSpPr>
        <p:spPr>
          <a:xfrm>
            <a:off x="3983117" y="839777"/>
            <a:ext cx="4427896" cy="2639351"/>
          </a:xfrm>
          <a:prstGeom prst="cloudCallout">
            <a:avLst>
              <a:gd name="adj1" fmla="val 46928"/>
              <a:gd name="adj2" fmla="val 57809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Red Question mark">
                <a:extLst>
                  <a:ext uri="{FF2B5EF4-FFF2-40B4-BE49-F238E27FC236}">
                    <a16:creationId xmlns:a16="http://schemas.microsoft.com/office/drawing/2014/main" id="{2EC89D68-2696-4E7C-A449-FD97B05DE63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936127">
              <a:off x="9175195" y="2861615"/>
              <a:ext cx="2379666" cy="3966112"/>
            </p:xfrm>
            <a:graphic>
              <a:graphicData uri="http://schemas.microsoft.com/office/drawing/2017/model3d">
                <am3d:model3d r:embed="rId4">
                  <am3d:spPr>
                    <a:xfrm rot="936127">
                      <a:off x="0" y="0"/>
                      <a:ext cx="2379666" cy="3966112"/>
                    </a:xfrm>
                    <a:prstGeom prst="rect">
                      <a:avLst/>
                    </a:prstGeom>
                  </am3d:spPr>
                  <am3d:camera>
                    <am3d:pos x="0" y="0" z="553895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17042" d="1000000"/>
                    <am3d:preTrans dx="0" dy="-18004113" dz="-4973"/>
                    <am3d:scale>
                      <am3d:sx n="1000000" d="1000000"/>
                      <am3d:sy n="1000000" d="1000000"/>
                      <am3d:sz n="1000000" d="1000000"/>
                    </am3d:scale>
                    <am3d:rot ax="-429149" ay="-1155989" az="14226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7318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Red Question mark">
                <a:extLst>
                  <a:ext uri="{FF2B5EF4-FFF2-40B4-BE49-F238E27FC236}">
                    <a16:creationId xmlns:a16="http://schemas.microsoft.com/office/drawing/2014/main" id="{2EC89D68-2696-4E7C-A449-FD97B05DE6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936127">
                <a:off x="9175195" y="2861615"/>
                <a:ext cx="2379666" cy="3966112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20307174-5F05-43FE-9B07-ECBB77D6E9D0}"/>
              </a:ext>
            </a:extLst>
          </p:cNvPr>
          <p:cNvSpPr/>
          <p:nvPr/>
        </p:nvSpPr>
        <p:spPr>
          <a:xfrm rot="20873366" flipH="1">
            <a:off x="1672054" y="3385472"/>
            <a:ext cx="4398911" cy="2694699"/>
          </a:xfrm>
          <a:prstGeom prst="wedgeEllipseCallout">
            <a:avLst>
              <a:gd name="adj1" fmla="val -28793"/>
              <a:gd name="adj2" fmla="val 76071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7DDDFB-0D01-4A71-91C1-15E2B59411C5}"/>
              </a:ext>
            </a:extLst>
          </p:cNvPr>
          <p:cNvSpPr txBox="1"/>
          <p:nvPr/>
        </p:nvSpPr>
        <p:spPr>
          <a:xfrm>
            <a:off x="4474172" y="1255559"/>
            <a:ext cx="3752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“Do majority Pell institutions have a higher default rate than minority Pell institutions?”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31453A-9A2C-49EB-BA7B-5DFBAD6BF0DB}"/>
              </a:ext>
            </a:extLst>
          </p:cNvPr>
          <p:cNvSpPr txBox="1"/>
          <p:nvPr/>
        </p:nvSpPr>
        <p:spPr>
          <a:xfrm rot="243203">
            <a:off x="8541417" y="1664303"/>
            <a:ext cx="3299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“Do majority Pell institutions have a higher dropout rate?”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2400EAFE-B11D-4640-B4A0-A208061900AE}"/>
              </a:ext>
            </a:extLst>
          </p:cNvPr>
          <p:cNvSpPr/>
          <p:nvPr/>
        </p:nvSpPr>
        <p:spPr>
          <a:xfrm rot="586992" flipH="1">
            <a:off x="5676325" y="3600207"/>
            <a:ext cx="3356712" cy="2333625"/>
          </a:xfrm>
          <a:prstGeom prst="wedgeRoundRectCallout">
            <a:avLst>
              <a:gd name="adj1" fmla="val -21079"/>
              <a:gd name="adj2" fmla="val 78827"/>
              <a:gd name="adj3" fmla="val 16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6F4BFF-ECCA-42E0-B0EF-DB8BE7E3FB01}"/>
              </a:ext>
            </a:extLst>
          </p:cNvPr>
          <p:cNvSpPr txBox="1"/>
          <p:nvPr/>
        </p:nvSpPr>
        <p:spPr>
          <a:xfrm rot="591556">
            <a:off x="5734344" y="4086662"/>
            <a:ext cx="3240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“Do independent and dependent students taking on the same amount of debt?”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697788-71FD-49B7-B9EE-7C93C6622C82}"/>
              </a:ext>
            </a:extLst>
          </p:cNvPr>
          <p:cNvSpPr txBox="1"/>
          <p:nvPr/>
        </p:nvSpPr>
        <p:spPr>
          <a:xfrm rot="20676691">
            <a:off x="1706932" y="3952444"/>
            <a:ext cx="39908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“Is the default rate lower at institutions who graduate a higher percentage of their students?”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707023-991B-423E-9AE0-A7AABFFF9139}"/>
              </a:ext>
            </a:extLst>
          </p:cNvPr>
          <p:cNvSpPr txBox="1"/>
          <p:nvPr/>
        </p:nvSpPr>
        <p:spPr>
          <a:xfrm rot="21087911">
            <a:off x="733989" y="2816234"/>
            <a:ext cx="3681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4070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Majority Pell schools take out more loans than minority Pell schools.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136A862-5007-461B-A6CB-3745329582BC}"/>
              </a:ext>
            </a:extLst>
          </p:cNvPr>
          <p:cNvSpPr txBox="1"/>
          <p:nvPr/>
        </p:nvSpPr>
        <p:spPr>
          <a:xfrm>
            <a:off x="4493692" y="2058336"/>
            <a:ext cx="3414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4070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Majority Pell schools have more students default on their loans within 2 years.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8AF6EE-E489-4CAC-804C-EDDDBFB15BA4}"/>
              </a:ext>
            </a:extLst>
          </p:cNvPr>
          <p:cNvSpPr txBox="1"/>
          <p:nvPr/>
        </p:nvSpPr>
        <p:spPr>
          <a:xfrm rot="243203">
            <a:off x="8331101" y="2220992"/>
            <a:ext cx="3299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4070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Majority Pell have more students that drop out within 8 years.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4D5922-9EE2-4A5F-810F-31E8B438E218}"/>
              </a:ext>
            </a:extLst>
          </p:cNvPr>
          <p:cNvSpPr txBox="1"/>
          <p:nvPr/>
        </p:nvSpPr>
        <p:spPr>
          <a:xfrm rot="591556">
            <a:off x="5830813" y="4916864"/>
            <a:ext cx="2962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4070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Independent students take on more debt.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B7FC20-358F-4466-A3C8-4518C3E30D1E}"/>
              </a:ext>
            </a:extLst>
          </p:cNvPr>
          <p:cNvSpPr txBox="1"/>
          <p:nvPr/>
        </p:nvSpPr>
        <p:spPr>
          <a:xfrm rot="20676691">
            <a:off x="2361283" y="4710324"/>
            <a:ext cx="335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4070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Schools that graduate more than 50% of their students have a lower default rate. </a:t>
            </a:r>
          </a:p>
        </p:txBody>
      </p:sp>
    </p:spTree>
    <p:extLst>
      <p:ext uri="{BB962C8B-B14F-4D97-AF65-F5344CB8AC3E}">
        <p14:creationId xmlns:p14="http://schemas.microsoft.com/office/powerpoint/2010/main" val="48264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E03D2BE-22ED-406F-9924-E13F07970E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942"/>
          <a:stretch/>
        </p:blipFill>
        <p:spPr bwMode="auto">
          <a:xfrm>
            <a:off x="4165768" y="-38786"/>
            <a:ext cx="9387672" cy="689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BD36964-072B-4C56-9040-A1D7DC1B96DB}"/>
              </a:ext>
            </a:extLst>
          </p:cNvPr>
          <p:cNvSpPr/>
          <p:nvPr/>
        </p:nvSpPr>
        <p:spPr>
          <a:xfrm>
            <a:off x="-223520" y="-37763"/>
            <a:ext cx="4776040" cy="6895763"/>
          </a:xfrm>
          <a:prstGeom prst="rect">
            <a:avLst/>
          </a:prstGeom>
          <a:solidFill>
            <a:srgbClr val="B0B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E94FBB-0117-4275-BDA3-4C63603F421D}"/>
              </a:ext>
            </a:extLst>
          </p:cNvPr>
          <p:cNvCxnSpPr>
            <a:cxnSpLocks/>
          </p:cNvCxnSpPr>
          <p:nvPr/>
        </p:nvCxnSpPr>
        <p:spPr>
          <a:xfrm>
            <a:off x="4541279" y="-37763"/>
            <a:ext cx="0" cy="689576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AD5C66E-48C6-4E4C-8FE1-414552B6D6F6}"/>
              </a:ext>
            </a:extLst>
          </p:cNvPr>
          <p:cNvSpPr/>
          <p:nvPr/>
        </p:nvSpPr>
        <p:spPr>
          <a:xfrm>
            <a:off x="127415" y="108868"/>
            <a:ext cx="3951825" cy="6220508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FFC6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14320-F2AA-4CE9-8FEB-A8302C974DC1}"/>
              </a:ext>
            </a:extLst>
          </p:cNvPr>
          <p:cNvSpPr txBox="1"/>
          <p:nvPr/>
        </p:nvSpPr>
        <p:spPr>
          <a:xfrm>
            <a:off x="407987" y="222497"/>
            <a:ext cx="32089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Gulim" panose="020B0503020000020004" pitchFamily="34" charset="-127"/>
                <a:cs typeface="+mn-cs"/>
              </a:rPr>
              <a:t>IPEDS: Integrated Post-secondary Education Data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D70245-DD0E-4E3B-B3BD-74963B23D40D}"/>
              </a:ext>
            </a:extLst>
          </p:cNvPr>
          <p:cNvSpPr txBox="1"/>
          <p:nvPr/>
        </p:nvSpPr>
        <p:spPr>
          <a:xfrm>
            <a:off x="201612" y="1902797"/>
            <a:ext cx="3706808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Gulim" panose="020B0503020000020004" pitchFamily="34" charset="-127"/>
                <a:cs typeface="+mn-cs"/>
              </a:rPr>
              <a:t>% Pell recipients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Gulim" panose="020B0503020000020004" pitchFamily="34" charset="-127"/>
                <a:cs typeface="+mn-cs"/>
              </a:rPr>
              <a:t>% Federal loan borrowers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Gulim" panose="020B0503020000020004" pitchFamily="34" charset="-127"/>
                <a:cs typeface="+mn-cs"/>
              </a:rPr>
              <a:t>% loan borrowers defaulting within two-years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Gulim" panose="020B0503020000020004" pitchFamily="34" charset="-127"/>
                <a:cs typeface="+mn-cs"/>
              </a:rPr>
              <a:t>% of students graduating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Gulim" panose="020B0503020000020004" pitchFamily="34" charset="-127"/>
                <a:cs typeface="+mn-cs"/>
              </a:rPr>
              <a:t>% of students that dropout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Gulim" panose="020B0503020000020004" pitchFamily="34" charset="-127"/>
                <a:cs typeface="+mn-cs"/>
              </a:rPr>
              <a:t>Median student debt accumulated by a typical student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Median student debt accumulated by a typical dependent student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Median student debt accumulated by a typical independent student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ulim" panose="020B0503020000020004" pitchFamily="34" charset="-127"/>
              <a:ea typeface="Gulim" panose="020B0503020000020004" pitchFamily="34" charset="-127"/>
              <a:cs typeface="+mn-cs"/>
            </a:endParaRPr>
          </a:p>
        </p:txBody>
      </p:sp>
      <p:pic>
        <p:nvPicPr>
          <p:cNvPr id="21" name="Picture 2" descr="KSU Logo">
            <a:extLst>
              <a:ext uri="{FF2B5EF4-FFF2-40B4-BE49-F238E27FC236}">
                <a16:creationId xmlns:a16="http://schemas.microsoft.com/office/drawing/2014/main" id="{11CBE85B-8ACA-47E6-831A-1DCEF860F8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1" t="-3160" r="1807" b="3160"/>
          <a:stretch/>
        </p:blipFill>
        <p:spPr bwMode="auto">
          <a:xfrm>
            <a:off x="-284931" y="6072917"/>
            <a:ext cx="1835015" cy="104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360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3A09AF0E-0F29-47DC-9562-97930914C1A2}"/>
              </a:ext>
            </a:extLst>
          </p:cNvPr>
          <p:cNvSpPr/>
          <p:nvPr/>
        </p:nvSpPr>
        <p:spPr>
          <a:xfrm>
            <a:off x="27912" y="1061616"/>
            <a:ext cx="4756450" cy="2607407"/>
          </a:xfrm>
          <a:prstGeom prst="cloudCallout">
            <a:avLst>
              <a:gd name="adj1" fmla="val 46928"/>
              <a:gd name="adj2" fmla="val 57809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2" descr="KSU Logo">
            <a:extLst>
              <a:ext uri="{FF2B5EF4-FFF2-40B4-BE49-F238E27FC236}">
                <a16:creationId xmlns:a16="http://schemas.microsoft.com/office/drawing/2014/main" id="{FA923DC6-30C8-4C1A-BB5D-51712068CE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1" t="-3160" r="1807" b="3160"/>
          <a:stretch/>
        </p:blipFill>
        <p:spPr bwMode="auto">
          <a:xfrm>
            <a:off x="10356985" y="5840232"/>
            <a:ext cx="1835015" cy="104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B29831B-A4F2-483A-91B0-01102F49765D}"/>
              </a:ext>
            </a:extLst>
          </p:cNvPr>
          <p:cNvSpPr>
            <a:spLocks noGrp="1"/>
          </p:cNvSpPr>
          <p:nvPr/>
        </p:nvSpPr>
        <p:spPr>
          <a:xfrm>
            <a:off x="906897" y="17730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The Questions to Ask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DD067616-B8DB-418A-85A7-7542FB3B51E6}"/>
              </a:ext>
            </a:extLst>
          </p:cNvPr>
          <p:cNvSpPr/>
          <p:nvPr/>
        </p:nvSpPr>
        <p:spPr>
          <a:xfrm flipH="1">
            <a:off x="4538188" y="784119"/>
            <a:ext cx="3614200" cy="2667000"/>
          </a:xfrm>
          <a:prstGeom prst="wedgeEllipseCallout">
            <a:avLst>
              <a:gd name="adj1" fmla="val -28793"/>
              <a:gd name="adj2" fmla="val 76071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Red Question mark">
                <a:extLst>
                  <a:ext uri="{FF2B5EF4-FFF2-40B4-BE49-F238E27FC236}">
                    <a16:creationId xmlns:a16="http://schemas.microsoft.com/office/drawing/2014/main" id="{2EC89D68-2696-4E7C-A449-FD97B05DE63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689736" y="7923"/>
              <a:ext cx="683219" cy="113869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83219" cy="1138699"/>
                    </a:xfrm>
                    <a:prstGeom prst="rect">
                      <a:avLst/>
                    </a:prstGeom>
                  </am3d:spPr>
                  <am3d:camera>
                    <am3d:pos x="0" y="0" z="553895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17042" d="1000000"/>
                    <am3d:preTrans dx="0" dy="-18004113" dz="-4973"/>
                    <am3d:scale>
                      <am3d:sx n="1000000" d="1000000"/>
                      <am3d:sy n="1000000" d="1000000"/>
                      <am3d:sz n="1000000" d="1000000"/>
                    </am3d:scale>
                    <am3d:rot ax="-429149" ay="-1155989" az="14226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3222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Red Question mark">
                <a:extLst>
                  <a:ext uri="{FF2B5EF4-FFF2-40B4-BE49-F238E27FC236}">
                    <a16:creationId xmlns:a16="http://schemas.microsoft.com/office/drawing/2014/main" id="{2EC89D68-2696-4E7C-A449-FD97B05DE6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89736" y="7923"/>
                <a:ext cx="683219" cy="1138699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57DDDFB-0D01-4A71-91C1-15E2B59411C5}"/>
              </a:ext>
            </a:extLst>
          </p:cNvPr>
          <p:cNvSpPr txBox="1"/>
          <p:nvPr/>
        </p:nvSpPr>
        <p:spPr>
          <a:xfrm>
            <a:off x="971847" y="1862199"/>
            <a:ext cx="37508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0000"/>
                </a:solidFill>
                <a:latin typeface="Calibri" panose="020F0502020204030204"/>
              </a:rPr>
              <a:t>“Do students at majority Pell institutions have a higher 2-year default rate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31453A-9A2C-49EB-BA7B-5DFBAD6BF0DB}"/>
              </a:ext>
            </a:extLst>
          </p:cNvPr>
          <p:cNvSpPr txBox="1"/>
          <p:nvPr/>
        </p:nvSpPr>
        <p:spPr>
          <a:xfrm>
            <a:off x="4888299" y="1717438"/>
            <a:ext cx="3160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dirty="0"/>
              <a:t>“How do Majority and Minority Pell institutions compare for </a:t>
            </a:r>
            <a:r>
              <a:rPr lang="en-US" b="1" dirty="0"/>
              <a:t>graduation rates</a:t>
            </a:r>
            <a:r>
              <a:rPr lang="en-US" dirty="0"/>
              <a:t>?”</a:t>
            </a:r>
          </a:p>
        </p:txBody>
      </p:sp>
      <p:sp>
        <p:nvSpPr>
          <p:cNvPr id="21" name="Thought Bubble: Cloud 20">
            <a:extLst>
              <a:ext uri="{FF2B5EF4-FFF2-40B4-BE49-F238E27FC236}">
                <a16:creationId xmlns:a16="http://schemas.microsoft.com/office/drawing/2014/main" id="{6ED92AE4-FF6D-4D99-B379-DA572080F89A}"/>
              </a:ext>
            </a:extLst>
          </p:cNvPr>
          <p:cNvSpPr/>
          <p:nvPr/>
        </p:nvSpPr>
        <p:spPr>
          <a:xfrm flipH="1">
            <a:off x="7902746" y="842653"/>
            <a:ext cx="4102155" cy="2549017"/>
          </a:xfrm>
          <a:prstGeom prst="cloudCallout">
            <a:avLst>
              <a:gd name="adj1" fmla="val 46928"/>
              <a:gd name="adj2" fmla="val 57809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6FDFF6-9BA9-4614-A3E0-B0F6DFCE1EFD}"/>
              </a:ext>
            </a:extLst>
          </p:cNvPr>
          <p:cNvSpPr txBox="1"/>
          <p:nvPr/>
        </p:nvSpPr>
        <p:spPr>
          <a:xfrm rot="412114">
            <a:off x="8267654" y="1678915"/>
            <a:ext cx="3403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“Do majority Pell institutions have a </a:t>
            </a:r>
            <a:r>
              <a:rPr lang="en-US" b="1" dirty="0"/>
              <a:t>higher dropout </a:t>
            </a:r>
            <a:r>
              <a:rPr lang="en-US" dirty="0"/>
              <a:t>rate?”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20307174-5F05-43FE-9B07-ECBB77D6E9D0}"/>
              </a:ext>
            </a:extLst>
          </p:cNvPr>
          <p:cNvSpPr/>
          <p:nvPr/>
        </p:nvSpPr>
        <p:spPr>
          <a:xfrm rot="20345957" flipH="1">
            <a:off x="1728770" y="4152798"/>
            <a:ext cx="3799065" cy="2266672"/>
          </a:xfrm>
          <a:prstGeom prst="wedgeEllipseCallout">
            <a:avLst>
              <a:gd name="adj1" fmla="val -28793"/>
              <a:gd name="adj2" fmla="val 76071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697788-71FD-49B7-B9EE-7C93C6622C82}"/>
              </a:ext>
            </a:extLst>
          </p:cNvPr>
          <p:cNvSpPr txBox="1"/>
          <p:nvPr/>
        </p:nvSpPr>
        <p:spPr>
          <a:xfrm rot="20392546">
            <a:off x="2131154" y="4748492"/>
            <a:ext cx="2924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“Is there a relationship between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loan default rate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graduation rate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?”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2400EAFE-B11D-4640-B4A0-A208061900AE}"/>
              </a:ext>
            </a:extLst>
          </p:cNvPr>
          <p:cNvSpPr/>
          <p:nvPr/>
        </p:nvSpPr>
        <p:spPr>
          <a:xfrm rot="811355" flipH="1">
            <a:off x="5790485" y="3668388"/>
            <a:ext cx="3356712" cy="2333625"/>
          </a:xfrm>
          <a:prstGeom prst="wedgeRoundRectCallout">
            <a:avLst>
              <a:gd name="adj1" fmla="val -21079"/>
              <a:gd name="adj2" fmla="val 78827"/>
              <a:gd name="adj3" fmla="val 16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6F4BFF-ECCA-42E0-B0EF-DB8BE7E3FB01}"/>
              </a:ext>
            </a:extLst>
          </p:cNvPr>
          <p:cNvSpPr txBox="1"/>
          <p:nvPr/>
        </p:nvSpPr>
        <p:spPr>
          <a:xfrm rot="815919">
            <a:off x="5840633" y="3995334"/>
            <a:ext cx="32406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“Do students who are independent from their parents take on the same amount of debt as students who are dependent?”</a:t>
            </a:r>
          </a:p>
        </p:txBody>
      </p:sp>
    </p:spTree>
    <p:extLst>
      <p:ext uri="{BB962C8B-B14F-4D97-AF65-F5344CB8AC3E}">
        <p14:creationId xmlns:p14="http://schemas.microsoft.com/office/powerpoint/2010/main" val="2301432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KSU Logo">
            <a:extLst>
              <a:ext uri="{FF2B5EF4-FFF2-40B4-BE49-F238E27FC236}">
                <a16:creationId xmlns:a16="http://schemas.microsoft.com/office/drawing/2014/main" id="{21E20CFF-8FA7-43C4-A7E8-D2CF594C9C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1" t="-3160" r="1807" b="3160"/>
          <a:stretch/>
        </p:blipFill>
        <p:spPr bwMode="auto">
          <a:xfrm>
            <a:off x="10245012" y="6033364"/>
            <a:ext cx="1835015" cy="104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4A9EB5-71F6-42D6-98DA-CE55D1B07342}"/>
              </a:ext>
            </a:extLst>
          </p:cNvPr>
          <p:cNvSpPr txBox="1"/>
          <p:nvPr/>
        </p:nvSpPr>
        <p:spPr>
          <a:xfrm>
            <a:off x="7068413" y="278931"/>
            <a:ext cx="6114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Pell Grant vs 2-year Default Rate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37A0AA-5496-43E5-BCF4-3B96A349D602}"/>
              </a:ext>
            </a:extLst>
          </p:cNvPr>
          <p:cNvCxnSpPr>
            <a:cxnSpLocks/>
          </p:cNvCxnSpPr>
          <p:nvPr/>
        </p:nvCxnSpPr>
        <p:spPr>
          <a:xfrm>
            <a:off x="8098577" y="730361"/>
            <a:ext cx="39814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3673716-32D5-4E9A-8511-D30B60C5B4A5}"/>
              </a:ext>
            </a:extLst>
          </p:cNvPr>
          <p:cNvSpPr txBox="1"/>
          <p:nvPr/>
        </p:nvSpPr>
        <p:spPr>
          <a:xfrm>
            <a:off x="788145" y="5805344"/>
            <a:ext cx="7310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Percent of federal loan borrowers who entered default within 2 years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A30499AC-D9F1-4841-82AE-AECA2B4B0A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12898" y="1227659"/>
            <a:ext cx="2382253" cy="2382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D082BD-9C7C-4B58-A58E-4BEA89C606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56" r="97929" b="2973"/>
          <a:stretch/>
        </p:blipFill>
        <p:spPr>
          <a:xfrm>
            <a:off x="320399" y="644691"/>
            <a:ext cx="168752" cy="506729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6FA2DBF-ED4E-4E86-83DE-86BD56F07581}"/>
              </a:ext>
            </a:extLst>
          </p:cNvPr>
          <p:cNvGrpSpPr/>
          <p:nvPr/>
        </p:nvGrpSpPr>
        <p:grpSpPr>
          <a:xfrm>
            <a:off x="788145" y="688024"/>
            <a:ext cx="7464803" cy="2625772"/>
            <a:chOff x="2179132" y="573721"/>
            <a:chExt cx="7464803" cy="262577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2390FC5-CBD1-42F1-BB48-3B5841CB5F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45" b="51459"/>
            <a:stretch/>
          </p:blipFill>
          <p:spPr>
            <a:xfrm>
              <a:off x="2179132" y="573721"/>
              <a:ext cx="7464803" cy="238225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09ED68-605C-4B22-8351-13F832DC72D2}"/>
                </a:ext>
              </a:extLst>
            </p:cNvPr>
            <p:cNvSpPr txBox="1"/>
            <p:nvPr/>
          </p:nvSpPr>
          <p:spPr>
            <a:xfrm>
              <a:off x="3498686" y="2930189"/>
              <a:ext cx="374972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8%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607332B-4279-4A31-ABAE-008FBA58247C}"/>
              </a:ext>
            </a:extLst>
          </p:cNvPr>
          <p:cNvGrpSpPr/>
          <p:nvPr/>
        </p:nvGrpSpPr>
        <p:grpSpPr>
          <a:xfrm>
            <a:off x="788145" y="3240837"/>
            <a:ext cx="7467532" cy="2704217"/>
            <a:chOff x="2179132" y="3115650"/>
            <a:chExt cx="7467532" cy="2704217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5E7E18F-0C48-4A01-9941-E4282681E2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09" t="48761"/>
            <a:stretch/>
          </p:blipFill>
          <p:spPr>
            <a:xfrm>
              <a:off x="2179132" y="3115650"/>
              <a:ext cx="7467532" cy="251469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4F1825-5CE3-4128-8044-C685900288E1}"/>
                </a:ext>
              </a:extLst>
            </p:cNvPr>
            <p:cNvSpPr txBox="1"/>
            <p:nvPr/>
          </p:nvSpPr>
          <p:spPr>
            <a:xfrm>
              <a:off x="3805078" y="5550563"/>
              <a:ext cx="454502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12%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90ADDB8-94BF-4054-8E7E-1C052A93D51E}"/>
              </a:ext>
            </a:extLst>
          </p:cNvPr>
          <p:cNvSpPr txBox="1"/>
          <p:nvPr/>
        </p:nvSpPr>
        <p:spPr>
          <a:xfrm>
            <a:off x="8413645" y="958752"/>
            <a:ext cx="342419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FINDING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difference in the median percent of students that is in default at Majority Pell Institutions is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3.5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% to 4.2% higher than Minority Pell Institutions.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700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TAKE-AWAY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Calibri" panose="020F0502020204030204" pitchFamily="34" charset="0"/>
              </a:rPr>
              <a:t>Students receiving a Pell Grant attended universities with a higher 2-year loan default rate.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12416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3A09AF0E-0F29-47DC-9562-97930914C1A2}"/>
              </a:ext>
            </a:extLst>
          </p:cNvPr>
          <p:cNvSpPr/>
          <p:nvPr/>
        </p:nvSpPr>
        <p:spPr>
          <a:xfrm>
            <a:off x="27912" y="1061616"/>
            <a:ext cx="4756450" cy="2607407"/>
          </a:xfrm>
          <a:prstGeom prst="cloudCallout">
            <a:avLst>
              <a:gd name="adj1" fmla="val 46928"/>
              <a:gd name="adj2" fmla="val 57809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2" descr="KSU Logo">
            <a:extLst>
              <a:ext uri="{FF2B5EF4-FFF2-40B4-BE49-F238E27FC236}">
                <a16:creationId xmlns:a16="http://schemas.microsoft.com/office/drawing/2014/main" id="{FA923DC6-30C8-4C1A-BB5D-51712068CE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1" t="-3160" r="1807" b="3160"/>
          <a:stretch/>
        </p:blipFill>
        <p:spPr bwMode="auto">
          <a:xfrm>
            <a:off x="10356985" y="5840232"/>
            <a:ext cx="1835015" cy="104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B29831B-A4F2-483A-91B0-01102F49765D}"/>
              </a:ext>
            </a:extLst>
          </p:cNvPr>
          <p:cNvSpPr>
            <a:spLocks noGrp="1"/>
          </p:cNvSpPr>
          <p:nvPr/>
        </p:nvSpPr>
        <p:spPr>
          <a:xfrm>
            <a:off x="906897" y="17730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The Questions to Ask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DD067616-B8DB-418A-85A7-7542FB3B51E6}"/>
              </a:ext>
            </a:extLst>
          </p:cNvPr>
          <p:cNvSpPr/>
          <p:nvPr/>
        </p:nvSpPr>
        <p:spPr>
          <a:xfrm flipH="1">
            <a:off x="4538188" y="784119"/>
            <a:ext cx="3614200" cy="2667000"/>
          </a:xfrm>
          <a:prstGeom prst="wedgeEllipseCallout">
            <a:avLst>
              <a:gd name="adj1" fmla="val -28793"/>
              <a:gd name="adj2" fmla="val 76071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Red Question mark">
                <a:extLst>
                  <a:ext uri="{FF2B5EF4-FFF2-40B4-BE49-F238E27FC236}">
                    <a16:creationId xmlns:a16="http://schemas.microsoft.com/office/drawing/2014/main" id="{2EC89D68-2696-4E7C-A449-FD97B05DE63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689736" y="7923"/>
              <a:ext cx="683219" cy="113869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83219" cy="1138699"/>
                    </a:xfrm>
                    <a:prstGeom prst="rect">
                      <a:avLst/>
                    </a:prstGeom>
                  </am3d:spPr>
                  <am3d:camera>
                    <am3d:pos x="0" y="0" z="553895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17042" d="1000000"/>
                    <am3d:preTrans dx="0" dy="-18004113" dz="-4973"/>
                    <am3d:scale>
                      <am3d:sx n="1000000" d="1000000"/>
                      <am3d:sy n="1000000" d="1000000"/>
                      <am3d:sz n="1000000" d="1000000"/>
                    </am3d:scale>
                    <am3d:rot ax="-429149" ay="-1155989" az="14226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3222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Red Question mark">
                <a:extLst>
                  <a:ext uri="{FF2B5EF4-FFF2-40B4-BE49-F238E27FC236}">
                    <a16:creationId xmlns:a16="http://schemas.microsoft.com/office/drawing/2014/main" id="{2EC89D68-2696-4E7C-A449-FD97B05DE6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89736" y="7923"/>
                <a:ext cx="683219" cy="1138699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57DDDFB-0D01-4A71-91C1-15E2B59411C5}"/>
              </a:ext>
            </a:extLst>
          </p:cNvPr>
          <p:cNvSpPr txBox="1"/>
          <p:nvPr/>
        </p:nvSpPr>
        <p:spPr>
          <a:xfrm>
            <a:off x="971847" y="1862199"/>
            <a:ext cx="37508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 panose="020F0502020204030204"/>
              </a:rPr>
              <a:t>“Do students at majority Pell institutions have a higher 2-year default rate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31453A-9A2C-49EB-BA7B-5DFBAD6BF0DB}"/>
              </a:ext>
            </a:extLst>
          </p:cNvPr>
          <p:cNvSpPr txBox="1"/>
          <p:nvPr/>
        </p:nvSpPr>
        <p:spPr>
          <a:xfrm>
            <a:off x="4888299" y="1717438"/>
            <a:ext cx="3160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dirty="0">
                <a:solidFill>
                  <a:srgbClr val="D10707"/>
                </a:solidFill>
              </a:rPr>
              <a:t>“How do Majority and Minority Pell institutions compare for </a:t>
            </a:r>
            <a:r>
              <a:rPr lang="en-US" b="1" dirty="0">
                <a:solidFill>
                  <a:srgbClr val="D10707"/>
                </a:solidFill>
              </a:rPr>
              <a:t>graduation rates</a:t>
            </a:r>
            <a:r>
              <a:rPr lang="en-US" dirty="0">
                <a:solidFill>
                  <a:srgbClr val="D10707"/>
                </a:solidFill>
              </a:rPr>
              <a:t>?”</a:t>
            </a:r>
          </a:p>
        </p:txBody>
      </p:sp>
      <p:sp>
        <p:nvSpPr>
          <p:cNvPr id="21" name="Thought Bubble: Cloud 20">
            <a:extLst>
              <a:ext uri="{FF2B5EF4-FFF2-40B4-BE49-F238E27FC236}">
                <a16:creationId xmlns:a16="http://schemas.microsoft.com/office/drawing/2014/main" id="{6ED92AE4-FF6D-4D99-B379-DA572080F89A}"/>
              </a:ext>
            </a:extLst>
          </p:cNvPr>
          <p:cNvSpPr/>
          <p:nvPr/>
        </p:nvSpPr>
        <p:spPr>
          <a:xfrm flipH="1">
            <a:off x="7902746" y="842653"/>
            <a:ext cx="4102155" cy="2549017"/>
          </a:xfrm>
          <a:prstGeom prst="cloudCallout">
            <a:avLst>
              <a:gd name="adj1" fmla="val 46928"/>
              <a:gd name="adj2" fmla="val 57809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6FDFF6-9BA9-4614-A3E0-B0F6DFCE1EFD}"/>
              </a:ext>
            </a:extLst>
          </p:cNvPr>
          <p:cNvSpPr txBox="1"/>
          <p:nvPr/>
        </p:nvSpPr>
        <p:spPr>
          <a:xfrm rot="412114">
            <a:off x="8267654" y="1678915"/>
            <a:ext cx="3403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“Do majority Pell institutions have a </a:t>
            </a:r>
            <a:r>
              <a:rPr lang="en-US" b="1" dirty="0"/>
              <a:t>higher dropout </a:t>
            </a:r>
            <a:r>
              <a:rPr lang="en-US" dirty="0"/>
              <a:t>rate?”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20307174-5F05-43FE-9B07-ECBB77D6E9D0}"/>
              </a:ext>
            </a:extLst>
          </p:cNvPr>
          <p:cNvSpPr/>
          <p:nvPr/>
        </p:nvSpPr>
        <p:spPr>
          <a:xfrm rot="20345957" flipH="1">
            <a:off x="1728770" y="4152798"/>
            <a:ext cx="3799065" cy="2266672"/>
          </a:xfrm>
          <a:prstGeom prst="wedgeEllipseCallout">
            <a:avLst>
              <a:gd name="adj1" fmla="val -28793"/>
              <a:gd name="adj2" fmla="val 76071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697788-71FD-49B7-B9EE-7C93C6622C82}"/>
              </a:ext>
            </a:extLst>
          </p:cNvPr>
          <p:cNvSpPr txBox="1"/>
          <p:nvPr/>
        </p:nvSpPr>
        <p:spPr>
          <a:xfrm rot="20392546">
            <a:off x="2131154" y="4748492"/>
            <a:ext cx="2924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“Is there a relationship between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loan default rate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graduation rate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?”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2400EAFE-B11D-4640-B4A0-A208061900AE}"/>
              </a:ext>
            </a:extLst>
          </p:cNvPr>
          <p:cNvSpPr/>
          <p:nvPr/>
        </p:nvSpPr>
        <p:spPr>
          <a:xfrm rot="811355" flipH="1">
            <a:off x="5790485" y="3668388"/>
            <a:ext cx="3356712" cy="2333625"/>
          </a:xfrm>
          <a:prstGeom prst="wedgeRoundRectCallout">
            <a:avLst>
              <a:gd name="adj1" fmla="val -21079"/>
              <a:gd name="adj2" fmla="val 78827"/>
              <a:gd name="adj3" fmla="val 16667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6F4BFF-ECCA-42E0-B0EF-DB8BE7E3FB01}"/>
              </a:ext>
            </a:extLst>
          </p:cNvPr>
          <p:cNvSpPr txBox="1"/>
          <p:nvPr/>
        </p:nvSpPr>
        <p:spPr>
          <a:xfrm rot="815919">
            <a:off x="5840633" y="3995334"/>
            <a:ext cx="32406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“Do students who are independent from their parents take on the same amount of debt as students who are dependent?”</a:t>
            </a:r>
          </a:p>
        </p:txBody>
      </p:sp>
    </p:spTree>
    <p:extLst>
      <p:ext uri="{BB962C8B-B14F-4D97-AF65-F5344CB8AC3E}">
        <p14:creationId xmlns:p14="http://schemas.microsoft.com/office/powerpoint/2010/main" val="2744909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KSU Logo">
            <a:extLst>
              <a:ext uri="{FF2B5EF4-FFF2-40B4-BE49-F238E27FC236}">
                <a16:creationId xmlns:a16="http://schemas.microsoft.com/office/drawing/2014/main" id="{21E20CFF-8FA7-43C4-A7E8-D2CF594C9C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1" t="-3160" r="1807" b="3160"/>
          <a:stretch/>
        </p:blipFill>
        <p:spPr bwMode="auto">
          <a:xfrm>
            <a:off x="10245012" y="6033364"/>
            <a:ext cx="1835015" cy="104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4A9EB5-71F6-42D6-98DA-CE55D1B07342}"/>
              </a:ext>
            </a:extLst>
          </p:cNvPr>
          <p:cNvSpPr txBox="1"/>
          <p:nvPr/>
        </p:nvSpPr>
        <p:spPr>
          <a:xfrm>
            <a:off x="7068413" y="278931"/>
            <a:ext cx="6114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Pell Grant vs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Graduation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37A0AA-5496-43E5-BCF4-3B96A349D602}"/>
              </a:ext>
            </a:extLst>
          </p:cNvPr>
          <p:cNvCxnSpPr>
            <a:cxnSpLocks/>
          </p:cNvCxnSpPr>
          <p:nvPr/>
        </p:nvCxnSpPr>
        <p:spPr>
          <a:xfrm>
            <a:off x="8098577" y="730361"/>
            <a:ext cx="39814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3673716-32D5-4E9A-8511-D30B60C5B4A5}"/>
              </a:ext>
            </a:extLst>
          </p:cNvPr>
          <p:cNvSpPr txBox="1"/>
          <p:nvPr/>
        </p:nvSpPr>
        <p:spPr>
          <a:xfrm>
            <a:off x="61880" y="5815181"/>
            <a:ext cx="841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Percent of Students that graduated within 8 years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D082BD-9C7C-4B58-A58E-4BEA89C606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56" r="97929" b="2973"/>
          <a:stretch/>
        </p:blipFill>
        <p:spPr>
          <a:xfrm>
            <a:off x="320399" y="644691"/>
            <a:ext cx="168752" cy="506729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650B843-13FB-42D5-A3E0-B01AB292C50F}"/>
              </a:ext>
            </a:extLst>
          </p:cNvPr>
          <p:cNvGrpSpPr/>
          <p:nvPr/>
        </p:nvGrpSpPr>
        <p:grpSpPr>
          <a:xfrm>
            <a:off x="577830" y="752770"/>
            <a:ext cx="7366020" cy="2598704"/>
            <a:chOff x="577829" y="683324"/>
            <a:chExt cx="6298763" cy="259870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13D0F98-D84E-4074-AF33-7EA6F60AC3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40" t="3637" r="18207" b="50705"/>
            <a:stretch/>
          </p:blipFill>
          <p:spPr>
            <a:xfrm>
              <a:off x="577829" y="683324"/>
              <a:ext cx="6298763" cy="240098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77433A-97E2-49D1-9CAA-B12390C04FAA}"/>
                </a:ext>
              </a:extLst>
            </p:cNvPr>
            <p:cNvSpPr txBox="1"/>
            <p:nvPr/>
          </p:nvSpPr>
          <p:spPr>
            <a:xfrm>
              <a:off x="3544772" y="3012724"/>
              <a:ext cx="498592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50" dirty="0">
                  <a:solidFill>
                    <a:prstClr val="black"/>
                  </a:solidFill>
                  <a:latin typeface="Calibri" panose="020F0502020204030204"/>
                </a:rPr>
                <a:t>49</a:t>
              </a:r>
              <a:r>
                <a:rPr kumimoji="0" lang="en-US" sz="11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%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ECEBDCF-7018-43D9-8577-7C681B5FA14C}"/>
              </a:ext>
            </a:extLst>
          </p:cNvPr>
          <p:cNvGrpSpPr/>
          <p:nvPr/>
        </p:nvGrpSpPr>
        <p:grpSpPr>
          <a:xfrm>
            <a:off x="577830" y="3282028"/>
            <a:ext cx="7366020" cy="2684338"/>
            <a:chOff x="577830" y="3282028"/>
            <a:chExt cx="6298763" cy="268433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13ED0CA-BAFC-486A-BDAC-A03E72C7A4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40" t="49150" r="18207" b="2866"/>
            <a:stretch/>
          </p:blipFill>
          <p:spPr>
            <a:xfrm>
              <a:off x="577830" y="3282028"/>
              <a:ext cx="6298763" cy="252331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09B5252-26D2-4D3D-93D4-D104213BB8C4}"/>
                </a:ext>
              </a:extLst>
            </p:cNvPr>
            <p:cNvSpPr txBox="1"/>
            <p:nvPr/>
          </p:nvSpPr>
          <p:spPr>
            <a:xfrm>
              <a:off x="3387608" y="5697062"/>
              <a:ext cx="498593" cy="269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50" dirty="0">
                  <a:solidFill>
                    <a:prstClr val="black"/>
                  </a:solidFill>
                  <a:latin typeface="Calibri" panose="020F0502020204030204"/>
                </a:rPr>
                <a:t>45</a:t>
              </a:r>
              <a:r>
                <a:rPr kumimoji="0" lang="en-US" sz="11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%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E8BAFF0-71DC-4C2E-A51C-83884A68F857}"/>
              </a:ext>
            </a:extLst>
          </p:cNvPr>
          <p:cNvSpPr txBox="1"/>
          <p:nvPr/>
        </p:nvSpPr>
        <p:spPr>
          <a:xfrm>
            <a:off x="6239683" y="3389893"/>
            <a:ext cx="1712674" cy="43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Majority Pell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70A5E1-A300-465D-9B39-F689E493D7AF}"/>
              </a:ext>
            </a:extLst>
          </p:cNvPr>
          <p:cNvSpPr txBox="1"/>
          <p:nvPr/>
        </p:nvSpPr>
        <p:spPr>
          <a:xfrm>
            <a:off x="6232934" y="867747"/>
            <a:ext cx="1809120" cy="43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Minority Pell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0894A9-52D6-487A-911E-1D49C5973BCA}"/>
              </a:ext>
            </a:extLst>
          </p:cNvPr>
          <p:cNvSpPr txBox="1"/>
          <p:nvPr/>
        </p:nvSpPr>
        <p:spPr>
          <a:xfrm>
            <a:off x="8377205" y="1085124"/>
            <a:ext cx="34241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FINDING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difference in the median percent of students that graduated at a Majority Pell Institutions is 1% to 4% lower than Minority Pell Institutions.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TAKE-AWAY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Calibri" panose="020F0502020204030204" pitchFamily="34" charset="0"/>
              </a:rPr>
              <a:t>Students receiving a Pell Grant attended universities with lower graduation rates.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8111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1983</TotalTime>
  <Words>3455</Words>
  <Application>Microsoft Office PowerPoint</Application>
  <PresentationFormat>Widescreen</PresentationFormat>
  <Paragraphs>516</Paragraphs>
  <Slides>47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Gulim</vt:lpstr>
      <vt:lpstr>Arial</vt:lpstr>
      <vt:lpstr>Avenir</vt:lpstr>
      <vt:lpstr>Avenir Medium</vt:lpstr>
      <vt:lpstr>Calibri</vt:lpstr>
      <vt:lpstr>Calibri Light</vt:lpstr>
      <vt:lpstr>Mangal Pro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Nate Jones</dc:creator>
  <cp:lastModifiedBy>Nate Jones</cp:lastModifiedBy>
  <cp:revision>94</cp:revision>
  <dcterms:created xsi:type="dcterms:W3CDTF">2021-04-27T07:26:50Z</dcterms:created>
  <dcterms:modified xsi:type="dcterms:W3CDTF">2021-04-29T15:59:20Z</dcterms:modified>
</cp:coreProperties>
</file>